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260" r:id="rId3"/>
    <p:sldId id="293" r:id="rId4"/>
    <p:sldId id="298" r:id="rId5"/>
    <p:sldId id="299" r:id="rId6"/>
    <p:sldId id="294" r:id="rId7"/>
    <p:sldId id="295" r:id="rId8"/>
    <p:sldId id="300" r:id="rId9"/>
    <p:sldId id="296" r:id="rId10"/>
    <p:sldId id="301" r:id="rId11"/>
    <p:sldId id="302" r:id="rId12"/>
    <p:sldId id="297" r:id="rId13"/>
    <p:sldId id="304" r:id="rId14"/>
    <p:sldId id="303" r:id="rId15"/>
  </p:sldIdLst>
  <p:sldSz cx="9144000" cy="6858000" type="screen4x3"/>
  <p:notesSz cx="6797675" cy="9926638"/>
  <p:defaultTex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333300"/>
    <a:srgbClr val="3333FF"/>
    <a:srgbClr val="006600"/>
    <a:srgbClr val="6600CC"/>
    <a:srgbClr val="003300"/>
    <a:srgbClr val="00218C"/>
    <a:srgbClr val="FF9900"/>
    <a:srgbClr val="33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3" autoAdjust="0"/>
    <p:restoredTop sz="95829" autoAdjust="0"/>
  </p:normalViewPr>
  <p:slideViewPr>
    <p:cSldViewPr snapToGrid="0" snapToObjects="1">
      <p:cViewPr varScale="1">
        <p:scale>
          <a:sx n="70" d="100"/>
          <a:sy n="70" d="100"/>
        </p:scale>
        <p:origin x="156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mims\&#1073;&#1075;09\project%20statistica%20outreach%20ev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val>
            <c:numRef>
              <c:f>Sheet1!$I$6:$I$15</c:f>
              <c:numCache>
                <c:formatCode>General</c:formatCode>
                <c:ptCount val="10"/>
                <c:pt idx="0">
                  <c:v>13.81</c:v>
                </c:pt>
                <c:pt idx="1">
                  <c:v>9.2100000000000009</c:v>
                </c:pt>
                <c:pt idx="2">
                  <c:v>15.13</c:v>
                </c:pt>
                <c:pt idx="3">
                  <c:v>20.399999999999999</c:v>
                </c:pt>
                <c:pt idx="4">
                  <c:v>7.89</c:v>
                </c:pt>
                <c:pt idx="5">
                  <c:v>2.64</c:v>
                </c:pt>
                <c:pt idx="6">
                  <c:v>9.8699999999999992</c:v>
                </c:pt>
                <c:pt idx="7">
                  <c:v>4.5999999999999996</c:v>
                </c:pt>
                <c:pt idx="8">
                  <c:v>14.47</c:v>
                </c:pt>
                <c:pt idx="9">
                  <c:v>1.98</c:v>
                </c:pt>
              </c:numCache>
            </c:numRef>
          </c:val>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val>
            <c:numRef>
              <c:f>Sheet1!$K$10:$K$14</c:f>
              <c:numCache>
                <c:formatCode>General</c:formatCode>
                <c:ptCount val="5"/>
                <c:pt idx="0">
                  <c:v>2</c:v>
                </c:pt>
                <c:pt idx="2">
                  <c:v>1</c:v>
                </c:pt>
                <c:pt idx="3">
                  <c:v>1</c:v>
                </c:pt>
                <c:pt idx="4">
                  <c:v>2</c:v>
                </c:pt>
              </c:numCache>
            </c:numRef>
          </c:val>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3F9CAA4-D264-4AD3-B51E-D47AE9F08268}" type="datetimeFigureOut">
              <a:rPr lang="fr-FR"/>
              <a:pPr>
                <a:defRPr/>
              </a:pPr>
              <a:t>07/06/2016</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6093A3F-884E-4302-BBA2-242AABBE1593}" type="slidenum">
              <a:rPr lang="fr-FR"/>
              <a:pPr>
                <a:defRPr/>
              </a:pPr>
              <a:t>‹#›</a:t>
            </a:fld>
            <a:endParaRPr lang="fr-FR"/>
          </a:p>
        </p:txBody>
      </p:sp>
    </p:spTree>
    <p:extLst>
      <p:ext uri="{BB962C8B-B14F-4D97-AF65-F5344CB8AC3E}">
        <p14:creationId xmlns:p14="http://schemas.microsoft.com/office/powerpoint/2010/main" val="2963295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1E3A332-C4DD-40A5-9E5C-3BB6C2AFD4CC}" type="datetimeFigureOut">
              <a:rPr lang="fr-FR"/>
              <a:pPr>
                <a:defRPr/>
              </a:pPr>
              <a:t>07/06/2016</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7BCEB2A-038C-4EFF-BE92-5E0974619DDE}" type="slidenum">
              <a:rPr lang="fr-FR"/>
              <a:pPr>
                <a:defRPr/>
              </a:pPr>
              <a:t>‹#›</a:t>
            </a:fld>
            <a:endParaRPr lang="fr-FR"/>
          </a:p>
        </p:txBody>
      </p:sp>
    </p:spTree>
    <p:extLst>
      <p:ext uri="{BB962C8B-B14F-4D97-AF65-F5344CB8AC3E}">
        <p14:creationId xmlns:p14="http://schemas.microsoft.com/office/powerpoint/2010/main" val="216809189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2F4AB3B8-DB1D-437B-A210-53DF52522E7E}"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94EDA7E-FCF9-4860-9AB1-11444C9AFB81}"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551AC043-99BE-4CF8-A454-7ACC29ED6391}"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D18740-7C55-4C74-8D56-842AA793009C}"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C891E97-7267-4B90-AC70-B3D6C4A349B7}"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1A5490F-43D6-4496-A131-E4F9AEA79BA9}" type="slidenum">
              <a:rPr lang="fr-FR"/>
              <a:pPr>
                <a:defRP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EFDF162-C735-4FCB-9BD7-E8237A5626E0}"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16F34A0-4F7F-4848-9DF2-228E3BB60414}" type="slidenum">
              <a:rPr lang="fr-FR"/>
              <a:pPr>
                <a:defRP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6E52F10-139D-4952-A377-B7FF08224CB1}"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3629D57-AEB7-4296-ABD0-C5CB0189DB2E}" type="slidenum">
              <a:rPr lang="fr-FR"/>
              <a:pPr>
                <a:defRP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6B3C866-2730-4B54-9B91-ED466502DB0E}" type="datetimeFigureOut">
              <a:rPr lang="fr-FR"/>
              <a:pPr>
                <a:defRPr/>
              </a:pPr>
              <a:t>07/06/2016</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4356867-066C-4E78-8A82-CC2B71AF4BD7}" type="slidenum">
              <a:rPr lang="fr-FR"/>
              <a:pPr>
                <a:defRPr/>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7EB609A-F07F-4465-BFB4-78287CAC0606}" type="datetimeFigureOut">
              <a:rPr lang="fr-FR"/>
              <a:pPr>
                <a:defRPr/>
              </a:pPr>
              <a:t>07/06/2016</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4699A08-7CC5-4E87-AE99-530AD361FF49}" type="slidenum">
              <a:rPr lang="fr-FR"/>
              <a:pPr>
                <a:defRPr/>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5CEEA83-6938-47E7-B37D-E31CCB4E4613}" type="datetimeFigureOut">
              <a:rPr lang="fr-FR"/>
              <a:pPr>
                <a:defRPr/>
              </a:pPr>
              <a:t>07/06/2016</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E7C8B6ED-A412-491B-AC03-CB8A5FAF05B9}" type="slidenum">
              <a:rPr lang="fr-FR"/>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162D234-23A2-43C6-AEA3-FF9C32F4C0A6}" type="datetimeFigureOut">
              <a:rPr lang="fr-FR"/>
              <a:pPr>
                <a:defRPr/>
              </a:pPr>
              <a:t>07/06/2016</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7220256-E0BE-4748-B626-158B7B203234}" type="slidenum">
              <a:rPr lang="fr-FR"/>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BA78708-BFAA-4DE0-AD29-9D0D54E73097}" type="datetimeFigureOut">
              <a:rPr lang="fr-FR"/>
              <a:pPr>
                <a:defRPr/>
              </a:pPr>
              <a:t>07/06/2016</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6F5BBBA-CF90-4DAD-B69F-82EE7893F2EF}"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93A8DF6B-D000-4424-AB64-D710AAE5C964}"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36C45C2-5B32-4DCF-A758-BB53B393D4EB}" type="slidenum">
              <a:rPr lang="fr-FR"/>
              <a:pPr>
                <a:defRPr/>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D53F33A-E5A5-44EC-BEFD-4BB6A8139C91}" type="datetimeFigureOut">
              <a:rPr lang="fr-FR"/>
              <a:pPr>
                <a:defRPr/>
              </a:pPr>
              <a:t>07/06/2016</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A6309B4-057B-471A-8EB1-ECB4F05BDBA9}" type="slidenum">
              <a:rPr lang="fr-FR"/>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C80451E-C596-4285-96E2-74CDC7B485EC}"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35FD757-E6BF-41BD-8268-E025CBE93A17}" type="slidenum">
              <a:rPr lang="fr-FR"/>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466972C-2AA9-44DC-91D8-797F6F249D21}" type="datetimeFigureOut">
              <a:rPr lang="fr-FR"/>
              <a:pPr>
                <a:defRPr/>
              </a:pPr>
              <a:t>07/06/2016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437C014-D915-4BDC-AA74-46F1B65BFE50}"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4E417D23-EFA2-4C47-8DAC-47F813F27D7F}" type="datetimeFigureOut">
              <a:rPr lang="fr-FR"/>
              <a:pPr>
                <a:defRPr/>
              </a:pPr>
              <a:t>07/06/2016</a:t>
            </a:fld>
            <a:endParaRPr lang="fr-FR"/>
          </a:p>
        </p:txBody>
      </p:sp>
      <p:sp>
        <p:nvSpPr>
          <p:cNvPr id="6"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36436C4-D2CA-41D4-A95D-1A0F0B6E6BD1}"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9BD667CD-015A-49AC-A2E3-46D340CDABDA}" type="datetimeFigureOut">
              <a:rPr lang="fr-FR"/>
              <a:pPr>
                <a:defRPr/>
              </a:pPr>
              <a:t>07/06/2016</a:t>
            </a:fld>
            <a:endParaRPr lang="fr-FR"/>
          </a:p>
        </p:txBody>
      </p:sp>
      <p:sp>
        <p:nvSpPr>
          <p:cNvPr id="8"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EA5D22-5403-4A7D-A841-63E5B4F896FC}"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F4278A15-7D7F-465F-B553-602C648860B5}" type="datetimeFigureOut">
              <a:rPr lang="fr-FR"/>
              <a:pPr>
                <a:defRPr/>
              </a:pPr>
              <a:t>07/06/2016</a:t>
            </a:fld>
            <a:endParaRPr lang="fr-FR"/>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E2660DF-35E6-4ED7-9BF3-3716B6867351}"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9FAF2733-6639-4BA3-BBB0-2507898E9CB3}" type="datetimeFigureOut">
              <a:rPr lang="fr-FR"/>
              <a:pPr>
                <a:defRPr/>
              </a:pPr>
              <a:t>07/06/2016</a:t>
            </a:fld>
            <a:endParaRPr lang="fr-F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91DEBE8-4FF5-4E4D-BA6C-EB84B1D13E10}"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15C3C842-1407-4DED-808F-97C0810DD7FF}" type="datetimeFigureOut">
              <a:rPr lang="fr-FR"/>
              <a:pPr>
                <a:defRPr/>
              </a:pPr>
              <a:t>07/06/2016</a:t>
            </a:fld>
            <a:endParaRPr lang="fr-FR"/>
          </a:p>
        </p:txBody>
      </p:sp>
      <p:sp>
        <p:nvSpPr>
          <p:cNvPr id="6"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514EAC-DCC8-484F-9416-4FED94BC74A0}"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1EE23B2E-6C81-4783-BF0B-84C36A624DDC}" type="datetimeFigureOut">
              <a:rPr lang="fr-FR"/>
              <a:pPr>
                <a:defRPr/>
              </a:pPr>
              <a:t>07/06/2016</a:t>
            </a:fld>
            <a:endParaRPr lang="fr-FR"/>
          </a:p>
        </p:txBody>
      </p:sp>
      <p:sp>
        <p:nvSpPr>
          <p:cNvPr id="6"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839BC6E-46C4-46DF-8DA0-681C2894E9B8}"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13"/>
          <a:stretch>
            <a:fillRect/>
          </a:stretch>
        </p:blipFill>
        <p:spPr>
          <a:xfrm>
            <a:off x="292100" y="139700"/>
            <a:ext cx="8547100" cy="6578600"/>
          </a:xfrm>
          <a:prstGeom prst="rect">
            <a:avLst/>
          </a:prstGeom>
        </p:spPr>
      </p:pic>
      <p:pic>
        <p:nvPicPr>
          <p:cNvPr id="1032" name="Image 11"/>
          <p:cNvPicPr>
            <a:picLocks noChangeAspect="1"/>
          </p:cNvPicPr>
          <p:nvPr userDrawn="1"/>
        </p:nvPicPr>
        <p:blipFill>
          <a:blip r:embed="rId14"/>
          <a:srcRect/>
          <a:stretch>
            <a:fillRect/>
          </a:stretch>
        </p:blipFill>
        <p:spPr bwMode="auto">
          <a:xfrm>
            <a:off x="-404813" y="-1000125"/>
            <a:ext cx="9956801" cy="2549525"/>
          </a:xfrm>
          <a:prstGeom prst="rect">
            <a:avLst/>
          </a:prstGeom>
          <a:noFill/>
          <a:ln w="9525">
            <a:noFill/>
            <a:miter lim="800000"/>
            <a:headEnd/>
            <a:tailEnd/>
          </a:ln>
        </p:spPr>
      </p:pic>
      <p:pic>
        <p:nvPicPr>
          <p:cNvPr id="2" name="Image 1" descr="LogosEEAgrantsNORWAYgrants_CMJN.em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19800" y="188640"/>
            <a:ext cx="1690603" cy="487494"/>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13"/>
          <a:stretch>
            <a:fillRect/>
          </a:stretch>
        </p:blipFill>
        <p:spPr>
          <a:xfrm>
            <a:off x="279400" y="0"/>
            <a:ext cx="8572500" cy="6845300"/>
          </a:xfrm>
          <a:prstGeom prst="rect">
            <a:avLst/>
          </a:prstGeom>
        </p:spPr>
      </p:pic>
      <p:pic>
        <p:nvPicPr>
          <p:cNvPr id="13315" name="Image 10"/>
          <p:cNvPicPr>
            <a:picLocks noChangeAspect="1"/>
          </p:cNvPicPr>
          <p:nvPr userDrawn="1"/>
        </p:nvPicPr>
        <p:blipFill>
          <a:blip r:embed="rId14"/>
          <a:srcRect/>
          <a:stretch>
            <a:fillRect/>
          </a:stretch>
        </p:blipFill>
        <p:spPr bwMode="auto">
          <a:xfrm>
            <a:off x="-404813" y="-427038"/>
            <a:ext cx="9956801" cy="2547938"/>
          </a:xfrm>
          <a:prstGeom prst="rect">
            <a:avLst/>
          </a:prstGeom>
          <a:noFill/>
          <a:ln w="9525">
            <a:noFill/>
            <a:miter lim="800000"/>
            <a:headEnd/>
            <a:tailEnd/>
          </a:ln>
        </p:spPr>
      </p:pic>
      <p:pic>
        <p:nvPicPr>
          <p:cNvPr id="6" name="Image 5" descr="LogosEEAgrantsNORWAYgrants_CMJN.em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4783" y="448081"/>
            <a:ext cx="2497199" cy="72008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mailto:alekova@fi.uio.no" TargetMode="External"/><Relationship Id="rId2" Type="http://schemas.openxmlformats.org/officeDocument/2006/relationships/hyperlink" Target="mailto:m.daneva@mon.b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411161" y="2152486"/>
            <a:ext cx="5363052" cy="1414509"/>
          </a:xfrm>
          <a:prstGeom prst="rect">
            <a:avLst/>
          </a:prstGeom>
          <a:effectLst>
            <a:outerShdw blurRad="76200" dir="13500000" sy="23000" kx="1200000" algn="br" rotWithShape="0">
              <a:prstClr val="black">
                <a:alpha val="20000"/>
              </a:prstClr>
            </a:outerShdw>
          </a:effectLst>
        </p:spPr>
        <p:txBody>
          <a:bodyPr anchor="ctr"/>
          <a:lstStyle/>
          <a:p>
            <a:r>
              <a:rPr lang="fr-FR" sz="2800" b="1" dirty="0">
                <a:latin typeface="Verdana" pitchFamily="34" charset="0"/>
              </a:rPr>
              <a:t>EEA Grants </a:t>
            </a:r>
          </a:p>
          <a:p>
            <a:r>
              <a:rPr lang="fr-FR" sz="2800" b="1" dirty="0" err="1">
                <a:solidFill>
                  <a:schemeClr val="tx1">
                    <a:lumMod val="75000"/>
                    <a:lumOff val="25000"/>
                  </a:schemeClr>
                </a:solidFill>
                <a:latin typeface="Verdana" pitchFamily="34" charset="0"/>
              </a:rPr>
              <a:t>Norway</a:t>
            </a:r>
            <a:r>
              <a:rPr lang="fr-FR" sz="2800" b="1" dirty="0">
                <a:solidFill>
                  <a:schemeClr val="tx1">
                    <a:lumMod val="75000"/>
                    <a:lumOff val="25000"/>
                  </a:schemeClr>
                </a:solidFill>
                <a:latin typeface="Verdana" pitchFamily="34" charset="0"/>
              </a:rPr>
              <a:t> Grants</a:t>
            </a:r>
          </a:p>
        </p:txBody>
      </p:sp>
      <p:sp>
        <p:nvSpPr>
          <p:cNvPr id="4" name="TextBox 3"/>
          <p:cNvSpPr txBox="1"/>
          <p:nvPr/>
        </p:nvSpPr>
        <p:spPr>
          <a:xfrm flipV="1">
            <a:off x="1798566" y="276999"/>
            <a:ext cx="1736204"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flipV="1">
            <a:off x="1950966" y="830997"/>
            <a:ext cx="1583804"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flipV="1">
            <a:off x="1950966" y="646331"/>
            <a:ext cx="1583804" cy="369332"/>
          </a:xfrm>
          <a:prstGeom prst="rect">
            <a:avLst/>
          </a:prstGeom>
          <a:solidFill>
            <a:schemeClr val="bg1"/>
          </a:solidFill>
        </p:spPr>
        <p:txBody>
          <a:bodyPr wrap="square" rtlCol="0">
            <a:spAutoFit/>
          </a:bodyPr>
          <a:lstStyle/>
          <a:p>
            <a:endParaRPr lang="en-US" dirty="0"/>
          </a:p>
        </p:txBody>
      </p:sp>
      <p:pic>
        <p:nvPicPr>
          <p:cNvPr id="8" name="Picture 7" descr="logo_MON.gif"/>
          <p:cNvPicPr>
            <a:picLocks noChangeAspect="1"/>
          </p:cNvPicPr>
          <p:nvPr/>
        </p:nvPicPr>
        <p:blipFill>
          <a:blip r:embed="rId2"/>
          <a:srcRect/>
          <a:stretch>
            <a:fillRect/>
          </a:stretch>
        </p:blipFill>
        <p:spPr bwMode="auto">
          <a:xfrm>
            <a:off x="2224585" y="436928"/>
            <a:ext cx="1736204" cy="1157469"/>
          </a:xfrm>
          <a:prstGeom prst="rect">
            <a:avLst/>
          </a:prstGeom>
          <a:noFill/>
          <a:ln w="9525">
            <a:noFill/>
            <a:miter lim="800000"/>
            <a:headEnd/>
            <a:tailEnd/>
          </a:ln>
        </p:spPr>
      </p:pic>
      <p:sp>
        <p:nvSpPr>
          <p:cNvPr id="9" name="TextBox 4"/>
          <p:cNvSpPr txBox="1">
            <a:spLocks noChangeArrowheads="1"/>
          </p:cNvSpPr>
          <p:nvPr/>
        </p:nvSpPr>
        <p:spPr bwMode="auto">
          <a:xfrm>
            <a:off x="3370997" y="323165"/>
            <a:ext cx="5609230" cy="707886"/>
          </a:xfrm>
          <a:prstGeom prst="rect">
            <a:avLst/>
          </a:prstGeom>
          <a:noFill/>
          <a:ln w="9525">
            <a:noFill/>
            <a:miter lim="800000"/>
            <a:headEnd/>
            <a:tailEnd/>
          </a:ln>
        </p:spPr>
        <p:txBody>
          <a:bodyPr wrap="square">
            <a:spAutoFit/>
          </a:bodyPr>
          <a:lstStyle/>
          <a:p>
            <a:r>
              <a:rPr lang="en-US" sz="2000" b="1" dirty="0" smtClean="0">
                <a:solidFill>
                  <a:srgbClr val="000066"/>
                </a:solidFill>
                <a:latin typeface="Verdana" pitchFamily="34" charset="0"/>
              </a:rPr>
              <a:t>REPUBLIC OF BULGARIA</a:t>
            </a:r>
          </a:p>
          <a:p>
            <a:r>
              <a:rPr lang="en-US" sz="2000" b="1" dirty="0" smtClean="0">
                <a:solidFill>
                  <a:srgbClr val="000066"/>
                </a:solidFill>
                <a:latin typeface="Verdana" pitchFamily="34" charset="0"/>
              </a:rPr>
              <a:t>Ministry of Education and Science</a:t>
            </a:r>
            <a:endParaRPr lang="en-US" sz="2000" b="1" dirty="0">
              <a:solidFill>
                <a:srgbClr val="000066"/>
              </a:solidFill>
              <a:latin typeface="Verdana" pitchFamily="34" charset="0"/>
            </a:endParaRPr>
          </a:p>
        </p:txBody>
      </p:sp>
      <p:sp>
        <p:nvSpPr>
          <p:cNvPr id="12" name="TextBox 11"/>
          <p:cNvSpPr txBox="1"/>
          <p:nvPr/>
        </p:nvSpPr>
        <p:spPr>
          <a:xfrm flipV="1">
            <a:off x="736600" y="3383801"/>
            <a:ext cx="3619596" cy="646331"/>
          </a:xfrm>
          <a:prstGeom prst="rect">
            <a:avLst/>
          </a:prstGeom>
          <a:solidFill>
            <a:srgbClr val="E6E6E6"/>
          </a:solidFill>
          <a:ln>
            <a:solidFill>
              <a:srgbClr val="E6E6E6"/>
            </a:solidFill>
          </a:ln>
        </p:spPr>
        <p:txBody>
          <a:bodyPr wrap="square" rtlCol="0">
            <a:spAutoFit/>
          </a:bodyPr>
          <a:lstStyle/>
          <a:p>
            <a:endParaRPr lang="bg-BG" dirty="0" smtClean="0">
              <a:solidFill>
                <a:schemeClr val="bg1"/>
              </a:solidFill>
              <a:latin typeface="Verdana" pitchFamily="34" charset="0"/>
              <a:ea typeface="Verdana" pitchFamily="34" charset="0"/>
              <a:cs typeface="Verdana" pitchFamily="34" charset="0"/>
            </a:endParaRPr>
          </a:p>
          <a:p>
            <a:endParaRPr lang="bg-BG" dirty="0" smtClean="0">
              <a:solidFill>
                <a:schemeClr val="bg1"/>
              </a:solidFill>
              <a:latin typeface="Verdana" pitchFamily="34" charset="0"/>
              <a:ea typeface="Verdana" pitchFamily="34" charset="0"/>
              <a:cs typeface="Verdana" pitchFamily="34" charset="0"/>
            </a:endParaRPr>
          </a:p>
        </p:txBody>
      </p:sp>
      <p:sp>
        <p:nvSpPr>
          <p:cNvPr id="13" name="Titre 1"/>
          <p:cNvSpPr txBox="1">
            <a:spLocks/>
          </p:cNvSpPr>
          <p:nvPr/>
        </p:nvSpPr>
        <p:spPr>
          <a:xfrm>
            <a:off x="327167" y="3835730"/>
            <a:ext cx="8436823" cy="2797083"/>
          </a:xfrm>
          <a:prstGeom prst="rect">
            <a:avLst/>
          </a:prstGeom>
          <a:effectLst>
            <a:outerShdw blurRad="76200" dir="13500000" sy="23000" kx="1200000" algn="br" rotWithShape="0">
              <a:prstClr val="black">
                <a:alpha val="20000"/>
              </a:prstClr>
            </a:outerShdw>
          </a:effectLst>
        </p:spPr>
        <p:txBody>
          <a:bodyPr anchor="ctr"/>
          <a:lstStyle/>
          <a:p>
            <a:pPr algn="ctr"/>
            <a:endParaRPr lang="en-US" b="1" dirty="0" smtClean="0">
              <a:latin typeface="Verdana" pitchFamily="34" charset="0"/>
              <a:ea typeface="Verdana" pitchFamily="34" charset="0"/>
              <a:cs typeface="Verdana" pitchFamily="34" charset="0"/>
            </a:endParaRPr>
          </a:p>
          <a:p>
            <a:pPr algn="ctr"/>
            <a:endParaRPr lang="en-US" b="1" dirty="0">
              <a:latin typeface="Verdana" pitchFamily="34" charset="0"/>
              <a:ea typeface="Verdana" pitchFamily="34" charset="0"/>
              <a:cs typeface="Verdana" pitchFamily="34" charset="0"/>
            </a:endParaRPr>
          </a:p>
          <a:p>
            <a:pPr algn="ctr"/>
            <a:endParaRPr lang="en-US" b="1" dirty="0" smtClean="0">
              <a:latin typeface="Verdana" pitchFamily="34" charset="0"/>
              <a:ea typeface="Verdana" pitchFamily="34" charset="0"/>
              <a:cs typeface="Verdana" pitchFamily="34" charset="0"/>
            </a:endParaRPr>
          </a:p>
          <a:p>
            <a:pPr algn="ctr"/>
            <a:endParaRPr lang="en-US" b="1" dirty="0">
              <a:latin typeface="Verdana" pitchFamily="34" charset="0"/>
              <a:ea typeface="Verdana" pitchFamily="34" charset="0"/>
              <a:cs typeface="Verdana" pitchFamily="34" charset="0"/>
            </a:endParaRPr>
          </a:p>
          <a:p>
            <a:pPr algn="ctr"/>
            <a:r>
              <a:rPr lang="en-US" b="1" dirty="0" smtClean="0">
                <a:latin typeface="Verdana" pitchFamily="34" charset="0"/>
                <a:ea typeface="Verdana" pitchFamily="34" charset="0"/>
                <a:cs typeface="Verdana" pitchFamily="34" charset="0"/>
              </a:rPr>
              <a:t>BG09</a:t>
            </a:r>
            <a:r>
              <a:rPr lang="bg-BG" b="1" dirty="0" smtClean="0">
                <a:latin typeface="Verdana" pitchFamily="34" charset="0"/>
                <a:ea typeface="Verdana" pitchFamily="34" charset="0"/>
                <a:cs typeface="Verdana" pitchFamily="34" charset="0"/>
              </a:rPr>
              <a:t> </a:t>
            </a:r>
            <a:r>
              <a:rPr lang="en-US" b="1" dirty="0" err="1" smtClean="0">
                <a:latin typeface="Verdana" pitchFamily="34" charset="0"/>
                <a:ea typeface="Verdana" pitchFamily="34" charset="0"/>
                <a:cs typeface="Verdana" pitchFamily="34" charset="0"/>
              </a:rPr>
              <a:t>programme</a:t>
            </a:r>
            <a:r>
              <a:rPr lang="en-US" b="1" dirty="0" smtClean="0">
                <a:latin typeface="Verdana" pitchFamily="34" charset="0"/>
                <a:ea typeface="Verdana" pitchFamily="34" charset="0"/>
                <a:cs typeface="Verdana" pitchFamily="34" charset="0"/>
              </a:rPr>
              <a:t> – EEA Scholarships Fund</a:t>
            </a:r>
          </a:p>
          <a:p>
            <a:pPr algn="ctr"/>
            <a:endParaRPr lang="en-US" sz="1100" b="1" dirty="0" smtClean="0">
              <a:latin typeface="Verdana" pitchFamily="34" charset="0"/>
              <a:ea typeface="Verdana" pitchFamily="34" charset="0"/>
              <a:cs typeface="Verdana" pitchFamily="34" charset="0"/>
            </a:endParaRPr>
          </a:p>
          <a:p>
            <a:pPr algn="ctr"/>
            <a:endParaRPr lang="en-US" sz="1100" b="1" dirty="0" smtClean="0">
              <a:latin typeface="Verdana" pitchFamily="34" charset="0"/>
              <a:ea typeface="Verdana" pitchFamily="34" charset="0"/>
              <a:cs typeface="Verdana" pitchFamily="34" charset="0"/>
            </a:endParaRPr>
          </a:p>
          <a:p>
            <a:pPr algn="ctr"/>
            <a:endParaRPr lang="en-US" sz="1100" b="1" dirty="0">
              <a:latin typeface="Verdana" pitchFamily="34" charset="0"/>
              <a:ea typeface="Verdana" pitchFamily="34" charset="0"/>
              <a:cs typeface="Verdana" pitchFamily="34" charset="0"/>
            </a:endParaRPr>
          </a:p>
          <a:p>
            <a:pPr algn="ctr"/>
            <a:endParaRPr lang="en-US" sz="1100" b="1" dirty="0" smtClean="0">
              <a:latin typeface="Verdana" pitchFamily="34" charset="0"/>
              <a:ea typeface="Verdana" pitchFamily="34" charset="0"/>
              <a:cs typeface="Verdana" pitchFamily="34" charset="0"/>
            </a:endParaRPr>
          </a:p>
          <a:p>
            <a:pPr algn="ctr"/>
            <a:endParaRPr lang="en-US" sz="1100" b="1" dirty="0">
              <a:latin typeface="Verdana" pitchFamily="34" charset="0"/>
              <a:ea typeface="Verdana" pitchFamily="34" charset="0"/>
              <a:cs typeface="Verdana" pitchFamily="34" charset="0"/>
            </a:endParaRPr>
          </a:p>
          <a:p>
            <a:pPr algn="ctr"/>
            <a:r>
              <a:rPr lang="en-US" sz="1100" b="1" dirty="0" smtClean="0">
                <a:latin typeface="Verdana" pitchFamily="34" charset="0"/>
                <a:ea typeface="Verdana" pitchFamily="34" charset="0"/>
                <a:cs typeface="Verdana" pitchFamily="34" charset="0"/>
              </a:rPr>
              <a:t>Cooperation Committee meeting, 17</a:t>
            </a:r>
            <a:r>
              <a:rPr lang="en-US" sz="1100" b="1" baseline="30000" dirty="0" smtClean="0">
                <a:latin typeface="Verdana" pitchFamily="34" charset="0"/>
                <a:ea typeface="Verdana" pitchFamily="34" charset="0"/>
                <a:cs typeface="Verdana" pitchFamily="34" charset="0"/>
              </a:rPr>
              <a:t>th</a:t>
            </a:r>
            <a:r>
              <a:rPr lang="en-US" sz="1100" b="1" dirty="0" smtClean="0">
                <a:latin typeface="Verdana" pitchFamily="34" charset="0"/>
                <a:ea typeface="Verdana" pitchFamily="34" charset="0"/>
                <a:cs typeface="Verdana" pitchFamily="34" charset="0"/>
              </a:rPr>
              <a:t> December 2015, Bergen</a:t>
            </a:r>
          </a:p>
          <a:p>
            <a:endParaRPr lang="en-US" b="1"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10</a:t>
            </a:fld>
            <a:endParaRPr lang="fr-FR" dirty="0"/>
          </a:p>
        </p:txBody>
      </p:sp>
      <p:sp>
        <p:nvSpPr>
          <p:cNvPr id="10" name="Title 1"/>
          <p:cNvSpPr>
            <a:spLocks noGrp="1"/>
          </p:cNvSpPr>
          <p:nvPr>
            <p:ph type="title"/>
          </p:nvPr>
        </p:nvSpPr>
        <p:spPr>
          <a:xfrm>
            <a:off x="124032" y="-347416"/>
            <a:ext cx="8148097" cy="1330588"/>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Show </a:t>
            </a:r>
            <a:r>
              <a:rPr lang="en-US" sz="2400" b="1" i="1" dirty="0" smtClean="0">
                <a:latin typeface="Verdana" panose="020B0604030504040204" pitchFamily="34" charset="0"/>
                <a:ea typeface="Verdana" panose="020B0604030504040204" pitchFamily="34" charset="0"/>
                <a:cs typeface="Verdana" panose="020B0604030504040204" pitchFamily="34" charset="0"/>
              </a:rPr>
              <a:t>case</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000" b="1" i="1" dirty="0">
                <a:solidFill>
                  <a:srgbClr val="3333FF"/>
                </a:solidFill>
                <a:latin typeface="Verdana" panose="020B0604030504040204" pitchFamily="34" charset="0"/>
                <a:ea typeface="Verdana" panose="020B0604030504040204" pitchFamily="34" charset="0"/>
                <a:cs typeface="Verdana" panose="020B0604030504040204" pitchFamily="34" charset="0"/>
              </a:rPr>
              <a:t>Project</a:t>
            </a:r>
            <a:r>
              <a:rPr lang="en-US" sz="2000" b="1"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2000" b="1" i="1" dirty="0">
                <a:latin typeface="Verdana" panose="020B0604030504040204" pitchFamily="34" charset="0"/>
                <a:ea typeface="Verdana" panose="020B0604030504040204" pitchFamily="34" charset="0"/>
                <a:cs typeface="Verdana" panose="020B0604030504040204" pitchFamily="34" charset="0"/>
              </a:rPr>
              <a:t>BG09-0001 </a:t>
            </a:r>
            <a: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t/>
            </a:r>
            <a:b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283689" y="1308524"/>
            <a:ext cx="7707085" cy="2554545"/>
          </a:xfrm>
          <a:prstGeom prst="rect">
            <a:avLst/>
          </a:prstGeom>
        </p:spPr>
        <p:txBody>
          <a:bodyPr wrap="square">
            <a:spAutoFit/>
          </a:bodyPr>
          <a:lstStyle/>
          <a:p>
            <a:pPr lvl="0" algn="just"/>
            <a:r>
              <a:rPr lang="en-US" sz="20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Rationale:</a:t>
            </a:r>
          </a:p>
          <a:p>
            <a:pPr marL="285750" lvl="0" indent="-285750" algn="just">
              <a:buFont typeface="Wingdings" panose="05000000000000000000" pitchFamily="2" charset="2"/>
              <a:buChar char="q"/>
            </a:pPr>
            <a:r>
              <a:rPr lang="en-US" sz="20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2000" b="1" dirty="0" smtClean="0">
                <a:latin typeface="Verdana" panose="020B0604030504040204" pitchFamily="34" charset="0"/>
                <a:ea typeface="Verdana" panose="020B0604030504040204" pitchFamily="34" charset="0"/>
                <a:cs typeface="Verdana" panose="020B0604030504040204" pitchFamily="34" charset="0"/>
              </a:rPr>
              <a:t>Play is fundamental and important for the development of children</a:t>
            </a:r>
          </a:p>
          <a:p>
            <a:pPr marL="285750" lvl="0" indent="-285750" algn="just">
              <a:buFont typeface="Wingdings" panose="05000000000000000000" pitchFamily="2" charset="2"/>
              <a:buChar char="q"/>
            </a:pPr>
            <a:r>
              <a:rPr lang="en-US" sz="2000" b="1" dirty="0" smtClean="0">
                <a:latin typeface="Verdana" panose="020B0604030504040204" pitchFamily="34" charset="0"/>
                <a:ea typeface="Verdana" panose="020B0604030504040204" pitchFamily="34" charset="0"/>
                <a:cs typeface="Verdana" panose="020B0604030504040204" pitchFamily="34" charset="0"/>
              </a:rPr>
              <a:t>Children with impairments have limitations in cognitive, motor, speech-language and communicative skills</a:t>
            </a:r>
          </a:p>
          <a:p>
            <a:pPr marL="285750" lvl="0" indent="-285750" algn="just">
              <a:buFont typeface="Wingdings" panose="05000000000000000000" pitchFamily="2" charset="2"/>
              <a:buChar char="q"/>
            </a:pPr>
            <a:r>
              <a:rPr lang="en-US" sz="2000" b="1" dirty="0" smtClean="0">
                <a:latin typeface="Verdana" panose="020B0604030504040204" pitchFamily="34" charset="0"/>
                <a:ea typeface="Verdana" panose="020B0604030504040204" pitchFamily="34" charset="0"/>
                <a:cs typeface="Verdana" panose="020B0604030504040204" pitchFamily="34" charset="0"/>
              </a:rPr>
              <a:t>Play is a medium that can enhance skills by joyful and self-stimuli</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283688" y="4081624"/>
            <a:ext cx="8287657" cy="2246769"/>
          </a:xfrm>
          <a:prstGeom prst="rect">
            <a:avLst/>
          </a:prstGeom>
        </p:spPr>
        <p:txBody>
          <a:bodyPr wrap="square">
            <a:spAutoFit/>
          </a:bodyPr>
          <a:lstStyle/>
          <a:p>
            <a:pPr lvl="0" algn="just"/>
            <a:r>
              <a:rPr lang="en-US" sz="2000" b="1" u="sng" dirty="0">
                <a:solidFill>
                  <a:srgbClr val="3333FF"/>
                </a:solidFill>
                <a:latin typeface="Verdana" panose="020B0604030504040204" pitchFamily="34" charset="0"/>
                <a:ea typeface="Verdana" panose="020B0604030504040204" pitchFamily="34" charset="0"/>
                <a:cs typeface="Verdana" panose="020B0604030504040204" pitchFamily="34" charset="0"/>
              </a:rPr>
              <a:t>Project objective:</a:t>
            </a:r>
            <a:r>
              <a:rPr lang="en-US" sz="2000" b="1"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2000" b="1" i="1" dirty="0">
                <a:latin typeface="Verdana" panose="020B0604030504040204" pitchFamily="34" charset="0"/>
                <a:ea typeface="Verdana" panose="020B0604030504040204" pitchFamily="34" charset="0"/>
                <a:cs typeface="Verdana" panose="020B0604030504040204" pitchFamily="34" charset="0"/>
              </a:rPr>
              <a:t>to develop and implement an innovative model for ensuring the children with development problems or disabilities the possibility to play, on one hand for the sake of the play itself and on the other hand for the sake to play as a function for improvement of motor skills and social contacts of these children</a:t>
            </a:r>
          </a:p>
        </p:txBody>
      </p:sp>
    </p:spTree>
    <p:extLst>
      <p:ext uri="{BB962C8B-B14F-4D97-AF65-F5344CB8AC3E}">
        <p14:creationId xmlns:p14="http://schemas.microsoft.com/office/powerpoint/2010/main" val="49199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11</a:t>
            </a:fld>
            <a:endParaRPr lang="fr-FR" dirty="0"/>
          </a:p>
        </p:txBody>
      </p:sp>
      <p:sp>
        <p:nvSpPr>
          <p:cNvPr id="9" name="Title 1"/>
          <p:cNvSpPr>
            <a:spLocks noGrp="1"/>
          </p:cNvSpPr>
          <p:nvPr>
            <p:ph type="title"/>
          </p:nvPr>
        </p:nvSpPr>
        <p:spPr>
          <a:xfrm>
            <a:off x="124032" y="-392859"/>
            <a:ext cx="5609111" cy="1568516"/>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Show </a:t>
            </a:r>
            <a:r>
              <a:rPr lang="en-US" sz="2400" b="1" i="1" dirty="0" smtClean="0">
                <a:latin typeface="Verdana" panose="020B0604030504040204" pitchFamily="34" charset="0"/>
                <a:ea typeface="Verdana" panose="020B0604030504040204" pitchFamily="34" charset="0"/>
                <a:cs typeface="Verdana" panose="020B0604030504040204" pitchFamily="34" charset="0"/>
              </a:rPr>
              <a:t>case (cont.)</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1600" b="1" i="1" dirty="0">
                <a:solidFill>
                  <a:srgbClr val="3333FF"/>
                </a:solidFill>
                <a:latin typeface="Verdana" panose="020B0604030504040204" pitchFamily="34" charset="0"/>
                <a:ea typeface="Verdana" panose="020B0604030504040204" pitchFamily="34" charset="0"/>
                <a:cs typeface="Verdana" panose="020B0604030504040204" pitchFamily="34" charset="0"/>
              </a:rPr>
              <a:t>Project</a:t>
            </a:r>
            <a:r>
              <a:rPr lang="en-US" sz="1600" b="1"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1600" b="1" i="1" dirty="0">
                <a:latin typeface="Verdana" panose="020B0604030504040204" pitchFamily="34" charset="0"/>
                <a:ea typeface="Verdana" panose="020B0604030504040204" pitchFamily="34" charset="0"/>
                <a:cs typeface="Verdana" panose="020B0604030504040204" pitchFamily="34" charset="0"/>
              </a:rPr>
              <a:t>BG09-0001 “Methodologies and technologies for enhancing the motor and social skills of children with development problems”</a:t>
            </a:r>
            <a: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t/>
            </a:r>
            <a:b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0" y="1082437"/>
            <a:ext cx="8816768" cy="5539978"/>
          </a:xfrm>
          <a:prstGeom prst="rect">
            <a:avLst/>
          </a:prstGeom>
          <a:solidFill>
            <a:schemeClr val="bg1">
              <a:lumMod val="95000"/>
            </a:schemeClr>
          </a:solidFill>
        </p:spPr>
        <p:txBody>
          <a:bodyPr wrap="square" rtlCol="0">
            <a:spAutoFit/>
          </a:bodyPr>
          <a:lstStyle/>
          <a:p>
            <a:pPr lvl="0" algn="just"/>
            <a:r>
              <a:rPr lang="en-US"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Target groups:</a:t>
            </a:r>
          </a:p>
          <a:p>
            <a:pPr marL="285750" lvl="0" indent="-285750" algn="just">
              <a:buFont typeface="Wingdings" panose="05000000000000000000" pitchFamily="2" charset="2"/>
              <a:buChar char="q"/>
            </a:pPr>
            <a:r>
              <a:rPr lang="en-US" sz="1600" b="1" dirty="0" smtClean="0">
                <a:latin typeface="Verdana" panose="020B0604030504040204" pitchFamily="34" charset="0"/>
                <a:ea typeface="Verdana" panose="020B0604030504040204" pitchFamily="34" charset="0"/>
                <a:cs typeface="Verdana" panose="020B0604030504040204" pitchFamily="34" charset="0"/>
              </a:rPr>
              <a:t>Children with development problems</a:t>
            </a:r>
          </a:p>
          <a:p>
            <a:pPr lvl="0"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and their parents</a:t>
            </a:r>
          </a:p>
          <a:p>
            <a:pPr marL="285750" lvl="0" indent="-285750" algn="just">
              <a:buFont typeface="Wingdings" panose="05000000000000000000" pitchFamily="2" charset="2"/>
              <a:buChar char="q"/>
            </a:pPr>
            <a:r>
              <a:rPr lang="en-US" sz="1600" b="1" dirty="0" smtClean="0">
                <a:latin typeface="Verdana" panose="020B0604030504040204" pitchFamily="34" charset="0"/>
                <a:ea typeface="Verdana" panose="020B0604030504040204" pitchFamily="34" charset="0"/>
                <a:cs typeface="Verdana" panose="020B0604030504040204" pitchFamily="34" charset="0"/>
              </a:rPr>
              <a:t>Speech therapists, psychologists, social workers</a:t>
            </a:r>
          </a:p>
          <a:p>
            <a:pPr lvl="0"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and special educators</a:t>
            </a:r>
          </a:p>
          <a:p>
            <a:pPr marL="285750" lvl="0" indent="-285750" algn="just">
              <a:buFont typeface="Wingdings" panose="05000000000000000000" pitchFamily="2" charset="2"/>
              <a:buChar char="q"/>
            </a:pPr>
            <a:r>
              <a:rPr lang="en-US" sz="1600" b="1" dirty="0" smtClean="0">
                <a:latin typeface="Verdana" panose="020B0604030504040204" pitchFamily="34" charset="0"/>
                <a:ea typeface="Verdana" panose="020B0604030504040204" pitchFamily="34" charset="0"/>
                <a:cs typeface="Verdana" panose="020B0604030504040204" pitchFamily="34" charset="0"/>
              </a:rPr>
              <a:t>Stakeholders</a:t>
            </a:r>
          </a:p>
          <a:p>
            <a:pPr lvl="0" algn="just"/>
            <a:endParaRPr lang="en-US" sz="1600" b="1" dirty="0" smtClean="0">
              <a:latin typeface="Verdana" panose="020B0604030504040204" pitchFamily="34" charset="0"/>
              <a:ea typeface="Verdana" panose="020B0604030504040204" pitchFamily="34" charset="0"/>
              <a:cs typeface="Verdana" panose="020B0604030504040204" pitchFamily="34" charset="0"/>
            </a:endParaRPr>
          </a:p>
          <a:p>
            <a:pPr lvl="0" algn="just"/>
            <a:r>
              <a:rPr lang="en-US" sz="1600" b="1" u="sng" dirty="0">
                <a:solidFill>
                  <a:srgbClr val="3333FF"/>
                </a:solidFill>
                <a:latin typeface="Verdana" panose="020B0604030504040204" pitchFamily="34" charset="0"/>
                <a:ea typeface="Verdana" panose="020B0604030504040204" pitchFamily="34" charset="0"/>
                <a:cs typeface="Verdana" panose="020B0604030504040204" pitchFamily="34" charset="0"/>
              </a:rPr>
              <a:t>Main activities:</a:t>
            </a:r>
          </a:p>
          <a:p>
            <a:pPr marL="285750" lvl="0" indent="-285750" algn="just">
              <a:buFont typeface="Wingdings" panose="05000000000000000000" pitchFamily="2" charset="2"/>
              <a:buChar char="q"/>
            </a:pPr>
            <a:r>
              <a:rPr lang="en-US" sz="1600" b="1" dirty="0">
                <a:latin typeface="Verdana" panose="020B0604030504040204" pitchFamily="34" charset="0"/>
                <a:ea typeface="Verdana" panose="020B0604030504040204" pitchFamily="34" charset="0"/>
                <a:cs typeface="Verdana" panose="020B0604030504040204" pitchFamily="34" charset="0"/>
              </a:rPr>
              <a:t>Adaptation and customization of computer </a:t>
            </a:r>
            <a:r>
              <a:rPr lang="en-US" sz="1600" b="1" dirty="0" smtClean="0">
                <a:latin typeface="Verdana" panose="020B0604030504040204" pitchFamily="34" charset="0"/>
                <a:ea typeface="Verdana" panose="020B0604030504040204" pitchFamily="34" charset="0"/>
                <a:cs typeface="Verdana" panose="020B0604030504040204" pitchFamily="34" charset="0"/>
              </a:rPr>
              <a:t>games</a:t>
            </a:r>
          </a:p>
          <a:p>
            <a:pPr lvl="0" algn="just"/>
            <a:r>
              <a:rPr lang="en-US" sz="1600" b="1" dirty="0" smtClean="0">
                <a:latin typeface="Verdana" panose="020B0604030504040204" pitchFamily="34" charset="0"/>
                <a:ea typeface="Verdana" panose="020B0604030504040204" pitchFamily="34" charset="0"/>
                <a:cs typeface="Verdana" panose="020B0604030504040204" pitchFamily="34" charset="0"/>
              </a:rPr>
              <a:t>    to </a:t>
            </a:r>
            <a:r>
              <a:rPr lang="en-US" sz="1600" b="1" dirty="0">
                <a:latin typeface="Verdana" panose="020B0604030504040204" pitchFamily="34" charset="0"/>
                <a:ea typeface="Verdana" panose="020B0604030504040204" pitchFamily="34" charset="0"/>
                <a:cs typeface="Verdana" panose="020B0604030504040204" pitchFamily="34" charset="0"/>
              </a:rPr>
              <a:t>facilitate and enhance motor </a:t>
            </a:r>
            <a:r>
              <a:rPr lang="en-US" sz="1600" b="1" dirty="0" smtClean="0">
                <a:latin typeface="Verdana" panose="020B0604030504040204" pitchFamily="34" charset="0"/>
                <a:ea typeface="Verdana" panose="020B0604030504040204" pitchFamily="34" charset="0"/>
                <a:cs typeface="Verdana" panose="020B0604030504040204" pitchFamily="34" charset="0"/>
              </a:rPr>
              <a:t>skills,</a:t>
            </a:r>
          </a:p>
          <a:p>
            <a:pPr lvl="0"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social interaction and </a:t>
            </a:r>
            <a:r>
              <a:rPr lang="en-US" sz="1600" b="1" dirty="0">
                <a:latin typeface="Verdana" panose="020B0604030504040204" pitchFamily="34" charset="0"/>
                <a:ea typeface="Verdana" panose="020B0604030504040204" pitchFamily="34" charset="0"/>
                <a:cs typeface="Verdana" panose="020B0604030504040204" pitchFamily="34" charset="0"/>
              </a:rPr>
              <a:t>verbalization</a:t>
            </a:r>
          </a:p>
          <a:p>
            <a:pPr marL="285750" lvl="0" indent="-285750" algn="just">
              <a:buFont typeface="Wingdings" panose="05000000000000000000" pitchFamily="2" charset="2"/>
              <a:buChar char="q"/>
            </a:pPr>
            <a:r>
              <a:rPr lang="en-US" sz="1600" b="1" dirty="0">
                <a:latin typeface="Verdana" panose="020B0604030504040204" pitchFamily="34" charset="0"/>
                <a:ea typeface="Verdana" panose="020B0604030504040204" pitchFamily="34" charset="0"/>
                <a:cs typeface="Verdana" panose="020B0604030504040204" pitchFamily="34" charset="0"/>
              </a:rPr>
              <a:t>Development of innovative robotic and motion-sensing structured play for imitation, collaborative and cognitive skills</a:t>
            </a:r>
          </a:p>
          <a:p>
            <a:pPr marL="285750" lvl="0" indent="-285750" algn="just">
              <a:buFont typeface="Wingdings" panose="05000000000000000000" pitchFamily="2" charset="2"/>
              <a:buChar char="q"/>
            </a:pPr>
            <a:r>
              <a:rPr lang="en-US" sz="1600" b="1" dirty="0">
                <a:latin typeface="Verdana" panose="020B0604030504040204" pitchFamily="34" charset="0"/>
                <a:ea typeface="Verdana" panose="020B0604030504040204" pitchFamily="34" charset="0"/>
                <a:cs typeface="Verdana" panose="020B0604030504040204" pitchFamily="34" charset="0"/>
              </a:rPr>
              <a:t>Piloting the proposed innovative methodologies and technologies with children with development problems</a:t>
            </a:r>
          </a:p>
          <a:p>
            <a:pPr lvl="0" algn="just"/>
            <a:endParaRPr lang="en-US" sz="1600" b="1" dirty="0" smtClean="0">
              <a:latin typeface="Verdana" panose="020B0604030504040204" pitchFamily="34" charset="0"/>
              <a:ea typeface="Verdana" panose="020B0604030504040204" pitchFamily="34" charset="0"/>
              <a:cs typeface="Verdana" panose="020B0604030504040204" pitchFamily="34" charset="0"/>
            </a:endParaRPr>
          </a:p>
          <a:p>
            <a:pPr algn="just"/>
            <a:r>
              <a:rPr lang="en-US" sz="16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Expected results:</a:t>
            </a:r>
          </a:p>
          <a:p>
            <a:pPr marL="285750" indent="-285750" algn="just">
              <a:buFont typeface="Wingdings" panose="05000000000000000000" pitchFamily="2" charset="2"/>
              <a:buChar char="q"/>
            </a:pPr>
            <a:r>
              <a:rPr lang="en-US" sz="1600" b="1" dirty="0" smtClean="0">
                <a:latin typeface="Verdana" panose="020B0604030504040204" pitchFamily="34" charset="0"/>
                <a:ea typeface="Verdana" panose="020B0604030504040204" pitchFamily="34" charset="0"/>
                <a:cs typeface="Verdana" panose="020B0604030504040204" pitchFamily="34" charset="0"/>
              </a:rPr>
              <a:t>Development of new knowledge and skills</a:t>
            </a:r>
          </a:p>
          <a:p>
            <a:pPr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of research staff and therapists working with</a:t>
            </a:r>
          </a:p>
          <a:p>
            <a:pPr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children with development problems</a:t>
            </a:r>
          </a:p>
          <a:p>
            <a:pPr marL="285750" indent="-285750" algn="just">
              <a:buFont typeface="Wingdings" panose="05000000000000000000" pitchFamily="2" charset="2"/>
              <a:buChar char="q"/>
            </a:pPr>
            <a:r>
              <a:rPr lang="en-US" sz="1600" b="1" dirty="0" smtClean="0">
                <a:latin typeface="Verdana" panose="020B0604030504040204" pitchFamily="34" charset="0"/>
                <a:ea typeface="Verdana" panose="020B0604030504040204" pitchFamily="34" charset="0"/>
                <a:cs typeface="Verdana" panose="020B0604030504040204" pitchFamily="34" charset="0"/>
              </a:rPr>
              <a:t>Support for therapists by</a:t>
            </a:r>
          </a:p>
          <a:p>
            <a:pPr algn="just"/>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b="1" dirty="0" smtClean="0">
                <a:latin typeface="Verdana" panose="020B0604030504040204" pitchFamily="34" charset="0"/>
                <a:ea typeface="Verdana" panose="020B0604030504040204" pitchFamily="34" charset="0"/>
                <a:cs typeface="Verdana" panose="020B0604030504040204" pitchFamily="34" charset="0"/>
              </a:rPr>
              <a:t>   assistive computerized and robotic technologies</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027" y="1175657"/>
            <a:ext cx="2619741" cy="24101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50" y="4711419"/>
            <a:ext cx="2476846" cy="2010056"/>
          </a:xfrm>
          <a:prstGeom prst="rect">
            <a:avLst/>
          </a:prstGeom>
        </p:spPr>
      </p:pic>
    </p:spTree>
    <p:extLst>
      <p:ext uri="{BB962C8B-B14F-4D97-AF65-F5344CB8AC3E}">
        <p14:creationId xmlns:p14="http://schemas.microsoft.com/office/powerpoint/2010/main" val="2356632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tem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884916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162" y="2560935"/>
            <a:ext cx="8135689"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p>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 your attention!</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TextBox 4"/>
          <p:cNvSpPr txBox="1"/>
          <p:nvPr/>
        </p:nvSpPr>
        <p:spPr>
          <a:xfrm>
            <a:off x="2786743" y="5650992"/>
            <a:ext cx="5994400" cy="584775"/>
          </a:xfrm>
          <a:prstGeom prst="rect">
            <a:avLst/>
          </a:prstGeom>
          <a:solidFill>
            <a:schemeClr val="bg1">
              <a:lumMod val="95000"/>
            </a:schemeClr>
          </a:solidFill>
        </p:spPr>
        <p:txBody>
          <a:bodyPr wrap="square" rtlCol="0">
            <a:spAutoFit/>
          </a:bodyPr>
          <a:lstStyle/>
          <a:p>
            <a:pPr lvl="0"/>
            <a:r>
              <a:rPr lang="en-US" sz="1600" b="1" i="1" dirty="0" smtClean="0">
                <a:latin typeface="Verdana" panose="020B0604030504040204" pitchFamily="34" charset="0"/>
                <a:ea typeface="Verdana" panose="020B0604030504040204" pitchFamily="34" charset="0"/>
                <a:cs typeface="Verdana" panose="020B0604030504040204" pitchFamily="34" charset="0"/>
              </a:rPr>
              <a:t>BG09 PO contact person: </a:t>
            </a:r>
            <a:r>
              <a:rPr lang="en-US" sz="1600" b="1" i="1" dirty="0" smtClean="0">
                <a:latin typeface="Verdana" panose="020B0604030504040204" pitchFamily="34" charset="0"/>
                <a:ea typeface="Verdana" panose="020B0604030504040204" pitchFamily="34" charset="0"/>
                <a:cs typeface="Verdana" panose="020B0604030504040204" pitchFamily="34" charset="0"/>
                <a:hlinkClick r:id="rId2"/>
              </a:rPr>
              <a:t>m.daneva@mon.bg</a:t>
            </a:r>
            <a:endParaRPr lang="en-US" sz="1600" b="1" i="1" dirty="0" smtClean="0">
              <a:latin typeface="Verdana" panose="020B0604030504040204" pitchFamily="34" charset="0"/>
              <a:ea typeface="Verdana" panose="020B0604030504040204" pitchFamily="34" charset="0"/>
              <a:cs typeface="Verdana" panose="020B0604030504040204" pitchFamily="34" charset="0"/>
            </a:endParaRPr>
          </a:p>
          <a:p>
            <a:pPr lvl="0"/>
            <a:r>
              <a:rPr lang="en-US" sz="1600" b="1" i="1" dirty="0" smtClean="0">
                <a:latin typeface="Verdana" panose="020B0604030504040204" pitchFamily="34" charset="0"/>
                <a:ea typeface="Verdana" panose="020B0604030504040204" pitchFamily="34" charset="0"/>
                <a:cs typeface="Verdana" panose="020B0604030504040204" pitchFamily="34" charset="0"/>
              </a:rPr>
              <a:t>BG09-0001 Project Coordinator: </a:t>
            </a:r>
            <a:r>
              <a:rPr lang="en-US" sz="1600" b="1" i="1" dirty="0" smtClean="0">
                <a:latin typeface="Verdana" panose="020B0604030504040204" pitchFamily="34" charset="0"/>
                <a:ea typeface="Verdana" panose="020B0604030504040204" pitchFamily="34" charset="0"/>
                <a:cs typeface="Verdana" panose="020B0604030504040204" pitchFamily="34" charset="0"/>
                <a:hlinkClick r:id="rId3"/>
              </a:rPr>
              <a:t>alekova@fi.uio.no</a:t>
            </a:r>
            <a:r>
              <a:rPr lang="en-US" sz="1600" b="1" i="1" dirty="0" smtClean="0">
                <a:latin typeface="Verdana" panose="020B0604030504040204" pitchFamily="34" charset="0"/>
                <a:ea typeface="Verdana" panose="020B0604030504040204" pitchFamily="34" charset="0"/>
                <a:cs typeface="Verdana" panose="020B0604030504040204" pitchFamily="34" charset="0"/>
              </a:rPr>
              <a:t> </a:t>
            </a:r>
            <a:endParaRPr lang="en-US" sz="16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5642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2</a:t>
            </a:fld>
            <a:endParaRPr lang="fr-FR" dirty="0"/>
          </a:p>
        </p:txBody>
      </p:sp>
      <p:sp>
        <p:nvSpPr>
          <p:cNvPr id="9" name="Title 1"/>
          <p:cNvSpPr>
            <a:spLocks noGrp="1"/>
          </p:cNvSpPr>
          <p:nvPr>
            <p:ph type="title"/>
          </p:nvPr>
        </p:nvSpPr>
        <p:spPr>
          <a:xfrm>
            <a:off x="225632" y="87549"/>
            <a:ext cx="7942997" cy="983172"/>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Donor institutions:</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Norway</a:t>
            </a: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0297"/>
            <a:ext cx="4059674" cy="4406545"/>
          </a:xfrm>
          <a:prstGeom prst="rect">
            <a:avLst/>
          </a:prstGeom>
        </p:spPr>
      </p:pic>
      <p:sp>
        <p:nvSpPr>
          <p:cNvPr id="10" name="Rectangle 2"/>
          <p:cNvSpPr>
            <a:spLocks noChangeArrowheads="1"/>
          </p:cNvSpPr>
          <p:nvPr/>
        </p:nvSpPr>
        <p:spPr bwMode="auto">
          <a:xfrm>
            <a:off x="3817257" y="1221301"/>
            <a:ext cx="5326743" cy="532453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lang="en-US" sz="17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16 HEIs</a:t>
            </a:r>
            <a:r>
              <a:rPr lang="en-US" sz="1700" b="1" u="sng"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17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total:</a:t>
            </a:r>
          </a:p>
          <a:p>
            <a:pPr lvl="0" defTabSz="914400"/>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Oslo</a:t>
            </a:r>
          </a:p>
          <a:p>
            <a:pPr marL="34290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University of </a:t>
            </a:r>
            <a:r>
              <a:rPr lang="en-US" sz="1700" b="1" dirty="0" err="1" smtClean="0">
                <a:latin typeface="Verdana" panose="020B0604030504040204" pitchFamily="34" charset="0"/>
                <a:ea typeface="Verdana" panose="020B0604030504040204" pitchFamily="34" charset="0"/>
                <a:cs typeface="Verdana" panose="020B0604030504040204" pitchFamily="34" charset="0"/>
              </a:rPr>
              <a:t>Agder</a:t>
            </a:r>
            <a:endParaRPr lang="en-US" sz="1700" b="1" dirty="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Bergen</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a:t>
            </a:r>
            <a:r>
              <a:rPr lang="en-US" sz="1700" b="1" dirty="0" err="1" smtClean="0">
                <a:latin typeface="Verdana" panose="020B0604030504040204" pitchFamily="34" charset="0"/>
                <a:ea typeface="Verdana" panose="020B0604030504040204" pitchFamily="34" charset="0"/>
                <a:cs typeface="Verdana" panose="020B0604030504040204" pitchFamily="34" charset="0"/>
              </a:rPr>
              <a:t>Tromso</a:t>
            </a:r>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University </a:t>
            </a:r>
            <a:r>
              <a:rPr lang="en-US" sz="1700" b="1" dirty="0" smtClean="0">
                <a:latin typeface="Verdana" panose="020B0604030504040204" pitchFamily="34" charset="0"/>
                <a:ea typeface="Verdana" panose="020B0604030504040204" pitchFamily="34" charset="0"/>
                <a:cs typeface="Verdana" panose="020B0604030504040204" pitchFamily="34" charset="0"/>
              </a:rPr>
              <a:t>of Stavanger</a:t>
            </a:r>
          </a:p>
          <a:p>
            <a:pPr marL="342900" lvl="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University </a:t>
            </a:r>
            <a:r>
              <a:rPr lang="en-US" sz="1700" b="1" dirty="0" smtClean="0">
                <a:latin typeface="Verdana" panose="020B0604030504040204" pitchFamily="34" charset="0"/>
                <a:ea typeface="Verdana" panose="020B0604030504040204" pitchFamily="34" charset="0"/>
                <a:cs typeface="Verdana" panose="020B0604030504040204" pitchFamily="34" charset="0"/>
              </a:rPr>
              <a:t>of Trondheim</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NTNU</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Norwegian University of Life Sciences</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Norwegian School of Sport Sciences</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Norwegian Business School</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Norwegian Academy of Music</a:t>
            </a:r>
          </a:p>
          <a:p>
            <a:pPr marL="342900" lvl="0" indent="-342900" defTabSz="914400">
              <a:buFont typeface="+mj-lt"/>
              <a:buAutoNum type="arabicPeriod"/>
            </a:pPr>
            <a:r>
              <a:rPr lang="en-US" sz="1700" b="1" dirty="0" err="1" smtClean="0">
                <a:latin typeface="Verdana" panose="020B0604030504040204" pitchFamily="34" charset="0"/>
                <a:ea typeface="Verdana" panose="020B0604030504040204" pitchFamily="34" charset="0"/>
                <a:cs typeface="Verdana" panose="020B0604030504040204" pitchFamily="34" charset="0"/>
              </a:rPr>
              <a:t>Nordland</a:t>
            </a:r>
            <a:r>
              <a:rPr lang="en-US" sz="1700" b="1" dirty="0" smtClean="0">
                <a:latin typeface="Verdana" panose="020B0604030504040204" pitchFamily="34" charset="0"/>
                <a:ea typeface="Verdana" panose="020B0604030504040204" pitchFamily="34" charset="0"/>
                <a:cs typeface="Verdana" panose="020B0604030504040204" pitchFamily="34" charset="0"/>
              </a:rPr>
              <a:t> Research University</a:t>
            </a:r>
          </a:p>
          <a:p>
            <a:pPr marL="34290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Arctic University of Norway</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College of Oslo and </a:t>
            </a:r>
            <a:r>
              <a:rPr lang="en-US" sz="1700" b="1" dirty="0" err="1" smtClean="0">
                <a:latin typeface="Verdana" panose="020B0604030504040204" pitchFamily="34" charset="0"/>
                <a:ea typeface="Verdana" panose="020B0604030504040204" pitchFamily="34" charset="0"/>
                <a:cs typeface="Verdana" panose="020B0604030504040204" pitchFamily="34" charset="0"/>
              </a:rPr>
              <a:t>Akershus</a:t>
            </a:r>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err="1" smtClean="0">
                <a:latin typeface="Verdana" panose="020B0604030504040204" pitchFamily="34" charset="0"/>
                <a:ea typeface="Verdana" panose="020B0604030504040204" pitchFamily="34" charset="0"/>
                <a:cs typeface="Verdana" panose="020B0604030504040204" pitchFamily="34" charset="0"/>
              </a:rPr>
              <a:t>Volda</a:t>
            </a:r>
            <a:r>
              <a:rPr lang="en-US" sz="1700" b="1" dirty="0" smtClean="0">
                <a:latin typeface="Verdana" panose="020B0604030504040204" pitchFamily="34" charset="0"/>
                <a:ea typeface="Verdana" panose="020B0604030504040204" pitchFamily="34" charset="0"/>
                <a:cs typeface="Verdana" panose="020B0604030504040204" pitchFamily="34" charset="0"/>
              </a:rPr>
              <a:t> University College</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College of Buskerud and </a:t>
            </a:r>
            <a:r>
              <a:rPr lang="en-US" sz="1700" b="1" dirty="0">
                <a:latin typeface="Verdana" panose="020B0604030504040204" pitchFamily="34" charset="0"/>
                <a:ea typeface="Verdana" panose="020B0604030504040204" pitchFamily="34" charset="0"/>
                <a:cs typeface="Verdana" panose="020B0604030504040204" pitchFamily="34" charset="0"/>
              </a:rPr>
              <a:t>V</a:t>
            </a:r>
            <a:r>
              <a:rPr lang="en-US" sz="1700" b="1" dirty="0" smtClean="0">
                <a:latin typeface="Verdana" panose="020B0604030504040204" pitchFamily="34" charset="0"/>
                <a:ea typeface="Verdana" panose="020B0604030504040204" pitchFamily="34" charset="0"/>
                <a:cs typeface="Verdana" panose="020B0604030504040204" pitchFamily="34" charset="0"/>
              </a:rPr>
              <a:t>estfold</a:t>
            </a:r>
          </a:p>
        </p:txBody>
      </p:sp>
    </p:spTree>
    <p:extLst>
      <p:ext uri="{BB962C8B-B14F-4D97-AF65-F5344CB8AC3E}">
        <p14:creationId xmlns:p14="http://schemas.microsoft.com/office/powerpoint/2010/main" val="1516672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3</a:t>
            </a:fld>
            <a:endParaRPr lang="fr-FR" dirty="0"/>
          </a:p>
        </p:txBody>
      </p:sp>
      <p:sp>
        <p:nvSpPr>
          <p:cNvPr id="9" name="Title 1"/>
          <p:cNvSpPr>
            <a:spLocks noGrp="1"/>
          </p:cNvSpPr>
          <p:nvPr>
            <p:ph type="title"/>
          </p:nvPr>
        </p:nvSpPr>
        <p:spPr>
          <a:xfrm>
            <a:off x="225632" y="-2"/>
            <a:ext cx="7942997" cy="1193699"/>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Donor institutions:</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Iceland</a:t>
            </a: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25600"/>
            <a:ext cx="6471948" cy="4849404"/>
          </a:xfrm>
          <a:prstGeom prst="rect">
            <a:avLst/>
          </a:prstGeom>
        </p:spPr>
      </p:pic>
      <p:sp>
        <p:nvSpPr>
          <p:cNvPr id="10" name="Rectangle 2"/>
          <p:cNvSpPr>
            <a:spLocks noChangeArrowheads="1"/>
          </p:cNvSpPr>
          <p:nvPr/>
        </p:nvSpPr>
        <p:spPr bwMode="auto">
          <a:xfrm>
            <a:off x="5268669" y="1182348"/>
            <a:ext cx="3582697" cy="203132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a:r>
              <a:rPr lang="en-US"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5 HEIs</a:t>
            </a:r>
            <a:r>
              <a:rPr lang="en-US" b="1" u="sng"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total:</a:t>
            </a: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University of Reykjavik</a:t>
            </a: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University of Iceland</a:t>
            </a:r>
          </a:p>
          <a:p>
            <a:pPr marL="342900" lvl="0" indent="-342900" algn="just" defTabSz="914400">
              <a:buFont typeface="+mj-lt"/>
              <a:buAutoNum type="arabicPeriod"/>
            </a:pPr>
            <a:r>
              <a:rPr lang="en-US" b="1" dirty="0" err="1" smtClean="0">
                <a:latin typeface="Verdana" panose="020B0604030504040204" pitchFamily="34" charset="0"/>
                <a:ea typeface="Verdana" panose="020B0604030504040204" pitchFamily="34" charset="0"/>
                <a:cs typeface="Verdana" panose="020B0604030504040204" pitchFamily="34" charset="0"/>
              </a:rPr>
              <a:t>Bifrost</a:t>
            </a:r>
            <a:r>
              <a:rPr lang="en-US" b="1" dirty="0" smtClean="0">
                <a:latin typeface="Verdana" panose="020B0604030504040204" pitchFamily="34" charset="0"/>
                <a:ea typeface="Verdana" panose="020B0604030504040204" pitchFamily="34" charset="0"/>
                <a:cs typeface="Verdana" panose="020B0604030504040204" pitchFamily="34" charset="0"/>
              </a:rPr>
              <a:t> University</a:t>
            </a: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University of </a:t>
            </a:r>
            <a:r>
              <a:rPr lang="en-US" b="1" dirty="0" err="1" smtClean="0">
                <a:latin typeface="Verdana" panose="020B0604030504040204" pitchFamily="34" charset="0"/>
                <a:ea typeface="Verdana" panose="020B0604030504040204" pitchFamily="34" charset="0"/>
                <a:cs typeface="Verdana" panose="020B0604030504040204" pitchFamily="34" charset="0"/>
              </a:rPr>
              <a:t>Akureiri</a:t>
            </a:r>
            <a:endParaRPr lang="en-US"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Agricultural University of Iceland</a:t>
            </a:r>
          </a:p>
        </p:txBody>
      </p:sp>
    </p:spTree>
    <p:extLst>
      <p:ext uri="{BB962C8B-B14F-4D97-AF65-F5344CB8AC3E}">
        <p14:creationId xmlns:p14="http://schemas.microsoft.com/office/powerpoint/2010/main" val="1619284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4</a:t>
            </a:fld>
            <a:endParaRPr lang="fr-FR" dirty="0"/>
          </a:p>
        </p:txBody>
      </p:sp>
      <p:sp>
        <p:nvSpPr>
          <p:cNvPr id="9" name="Title 1"/>
          <p:cNvSpPr>
            <a:spLocks noGrp="1"/>
          </p:cNvSpPr>
          <p:nvPr>
            <p:ph type="title"/>
          </p:nvPr>
        </p:nvSpPr>
        <p:spPr>
          <a:xfrm>
            <a:off x="225632" y="-2"/>
            <a:ext cx="7942997" cy="1193699"/>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Donor institutions:</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Liechtenstein</a:t>
            </a: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32" y="1382870"/>
            <a:ext cx="3162742" cy="5306166"/>
          </a:xfrm>
          <a:prstGeom prst="rect">
            <a:avLst/>
          </a:prstGeom>
        </p:spPr>
      </p:pic>
      <p:sp>
        <p:nvSpPr>
          <p:cNvPr id="11" name="Rectangle 2"/>
          <p:cNvSpPr>
            <a:spLocks noChangeArrowheads="1"/>
          </p:cNvSpPr>
          <p:nvPr/>
        </p:nvSpPr>
        <p:spPr bwMode="auto">
          <a:xfrm>
            <a:off x="3687748" y="1642251"/>
            <a:ext cx="4105125"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a:r>
              <a:rPr lang="en-US"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2 HEIs total:</a:t>
            </a: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International Academy of Philosophy</a:t>
            </a:r>
          </a:p>
          <a:p>
            <a:pPr marL="342900" lvl="0" indent="-342900" algn="just" defTabSz="914400">
              <a:buFont typeface="+mj-lt"/>
              <a:buAutoNum type="arabicPeriod"/>
            </a:pPr>
            <a:r>
              <a:rPr lang="en-US" b="1" dirty="0" smtClean="0">
                <a:latin typeface="Verdana" panose="020B0604030504040204" pitchFamily="34" charset="0"/>
                <a:ea typeface="Verdana" panose="020B0604030504040204" pitchFamily="34" charset="0"/>
                <a:cs typeface="Verdana" panose="020B0604030504040204" pitchFamily="34" charset="0"/>
              </a:rPr>
              <a:t>University of Liechtenstein</a:t>
            </a:r>
          </a:p>
          <a:p>
            <a:pPr lvl="0" algn="just" defTabSz="914400"/>
            <a:endParaRPr lang="en-US" b="1"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2681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5</a:t>
            </a:fld>
            <a:endParaRPr lang="fr-FR" dirty="0"/>
          </a:p>
        </p:txBody>
      </p:sp>
      <p:sp>
        <p:nvSpPr>
          <p:cNvPr id="9" name="Title 1"/>
          <p:cNvSpPr>
            <a:spLocks noGrp="1"/>
          </p:cNvSpPr>
          <p:nvPr>
            <p:ph type="title"/>
          </p:nvPr>
        </p:nvSpPr>
        <p:spPr>
          <a:xfrm>
            <a:off x="0" y="359441"/>
            <a:ext cx="7942997" cy="435971"/>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BS institutions</a:t>
            </a: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65986"/>
            <a:ext cx="4644571" cy="3605828"/>
          </a:xfrm>
          <a:prstGeom prst="rect">
            <a:avLst/>
          </a:prstGeom>
        </p:spPr>
      </p:pic>
      <p:sp>
        <p:nvSpPr>
          <p:cNvPr id="7" name="Rectangle 2"/>
          <p:cNvSpPr>
            <a:spLocks noChangeArrowheads="1"/>
          </p:cNvSpPr>
          <p:nvPr/>
        </p:nvSpPr>
        <p:spPr bwMode="auto">
          <a:xfrm>
            <a:off x="4038628" y="-355685"/>
            <a:ext cx="4989257" cy="689419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lang="en-US" sz="17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20 HEIs</a:t>
            </a:r>
            <a:r>
              <a:rPr lang="en-US" sz="1700" b="1" u="sng"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17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out of 51 HEIs in total:</a:t>
            </a:r>
          </a:p>
          <a:p>
            <a:pPr lvl="0" defTabSz="914400"/>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Sofia</a:t>
            </a:r>
          </a:p>
          <a:p>
            <a:pPr marL="34290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University of </a:t>
            </a:r>
            <a:r>
              <a:rPr lang="en-US" sz="1700" b="1" dirty="0" smtClean="0">
                <a:latin typeface="Verdana" panose="020B0604030504040204" pitchFamily="34" charset="0"/>
                <a:ea typeface="Verdana" panose="020B0604030504040204" pitchFamily="34" charset="0"/>
                <a:cs typeface="Verdana" panose="020B0604030504040204" pitchFamily="34" charset="0"/>
              </a:rPr>
              <a:t>Plovdiv</a:t>
            </a:r>
            <a:endParaRPr lang="en-US" sz="1700" b="1" dirty="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National and World Economy</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Architecture, Civil Engineering and Geodesy - Sofia</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Thracian University – </a:t>
            </a:r>
            <a:r>
              <a:rPr lang="en-US" sz="1700" b="1" dirty="0" err="1" smtClean="0">
                <a:latin typeface="Verdana" panose="020B0604030504040204" pitchFamily="34" charset="0"/>
                <a:ea typeface="Verdana" panose="020B0604030504040204" pitchFamily="34" charset="0"/>
                <a:cs typeface="Verdana" panose="020B0604030504040204" pitchFamily="34" charset="0"/>
              </a:rPr>
              <a:t>Stara</a:t>
            </a:r>
            <a:r>
              <a:rPr lang="en-US" sz="1700" b="1" dirty="0" smtClean="0">
                <a:latin typeface="Verdana" panose="020B0604030504040204" pitchFamily="34" charset="0"/>
                <a:ea typeface="Verdana" panose="020B0604030504040204" pitchFamily="34" charset="0"/>
                <a:cs typeface="Verdana" panose="020B0604030504040204" pitchFamily="34" charset="0"/>
              </a:rPr>
              <a:t> Zagora</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Medical University – Plovdiv</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Medical University – Varna</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Medical University - Pleven</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New Bulgarian University</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Free University of </a:t>
            </a:r>
            <a:r>
              <a:rPr lang="en-US" sz="1700" b="1" dirty="0" err="1" smtClean="0">
                <a:latin typeface="Verdana" panose="020B0604030504040204" pitchFamily="34" charset="0"/>
                <a:ea typeface="Verdana" panose="020B0604030504040204" pitchFamily="34" charset="0"/>
                <a:cs typeface="Verdana" panose="020B0604030504040204" pitchFamily="34" charset="0"/>
              </a:rPr>
              <a:t>Bourgas</a:t>
            </a:r>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Agriculture – Plovdiv</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American University in Bulgaria</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Higher School of Transport</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Rousse</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Economics – Varna</a:t>
            </a:r>
          </a:p>
          <a:p>
            <a:pPr marL="342900" lvl="0" indent="-342900" defTabSz="914400">
              <a:buFont typeface="+mj-lt"/>
              <a:buAutoNum type="arabicPeriod"/>
            </a:pPr>
            <a:r>
              <a:rPr lang="en-US" sz="1700" b="1" dirty="0">
                <a:latin typeface="Verdana" panose="020B0604030504040204" pitchFamily="34" charset="0"/>
                <a:ea typeface="Verdana" panose="020B0604030504040204" pitchFamily="34" charset="0"/>
                <a:cs typeface="Verdana" panose="020B0604030504040204" pitchFamily="34" charset="0"/>
              </a:rPr>
              <a:t> </a:t>
            </a: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a:t>
            </a:r>
            <a:r>
              <a:rPr lang="en-US" sz="1700" b="1" dirty="0" err="1" smtClean="0">
                <a:latin typeface="Verdana" panose="020B0604030504040204" pitchFamily="34" charset="0"/>
                <a:ea typeface="Verdana" panose="020B0604030504040204" pitchFamily="34" charset="0"/>
                <a:cs typeface="Verdana" panose="020B0604030504040204" pitchFamily="34" charset="0"/>
              </a:rPr>
              <a:t>Shoumen</a:t>
            </a:r>
            <a:endParaRPr lang="en-US" sz="1700" b="1"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University of Food Technologies – Plovdiv</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South-Western University of Blagoevgrad</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Free University of Varna</a:t>
            </a:r>
          </a:p>
          <a:p>
            <a:pPr marL="342900" lvl="0" indent="-342900" defTabSz="914400">
              <a:buFont typeface="+mj-lt"/>
              <a:buAutoNum type="arabicPeriod"/>
            </a:pPr>
            <a:r>
              <a:rPr lang="en-US" sz="1700" b="1" dirty="0" smtClean="0">
                <a:latin typeface="Verdana" panose="020B0604030504040204" pitchFamily="34" charset="0"/>
                <a:ea typeface="Verdana" panose="020B0604030504040204" pitchFamily="34" charset="0"/>
                <a:cs typeface="Verdana" panose="020B0604030504040204" pitchFamily="34" charset="0"/>
              </a:rPr>
              <a:t>Technical University of Sofia</a:t>
            </a:r>
          </a:p>
        </p:txBody>
      </p:sp>
    </p:spTree>
    <p:extLst>
      <p:ext uri="{BB962C8B-B14F-4D97-AF65-F5344CB8AC3E}">
        <p14:creationId xmlns:p14="http://schemas.microsoft.com/office/powerpoint/2010/main" val="2693794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6</a:t>
            </a:fld>
            <a:endParaRPr lang="fr-FR" dirty="0"/>
          </a:p>
        </p:txBody>
      </p:sp>
      <p:sp>
        <p:nvSpPr>
          <p:cNvPr id="9" name="Title 1"/>
          <p:cNvSpPr>
            <a:spLocks noGrp="1"/>
          </p:cNvSpPr>
          <p:nvPr>
            <p:ph type="title"/>
          </p:nvPr>
        </p:nvSpPr>
        <p:spPr>
          <a:xfrm>
            <a:off x="225632" y="-246743"/>
            <a:ext cx="7942997" cy="1229915"/>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Subject</a:t>
            </a:r>
            <a:r>
              <a:rPr lang="en-US" sz="2400" dirty="0"/>
              <a:t> </a:t>
            </a:r>
            <a:r>
              <a:rPr lang="en-US" sz="2400" b="1" i="1" dirty="0" smtClean="0">
                <a:latin typeface="Verdana" panose="020B0604030504040204" pitchFamily="34" charset="0"/>
                <a:ea typeface="Verdana" panose="020B0604030504040204" pitchFamily="34" charset="0"/>
                <a:cs typeface="Verdana" panose="020B0604030504040204" pitchFamily="34" charset="0"/>
              </a:rPr>
              <a:t>distribution</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Mobility Projects</a:t>
            </a:r>
            <a:b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br>
            <a: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in Higher Education</a:t>
            </a: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569449574"/>
              </p:ext>
            </p:extLst>
          </p:nvPr>
        </p:nvGraphicFramePr>
        <p:xfrm>
          <a:off x="2170547" y="1539076"/>
          <a:ext cx="5242005" cy="485870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322519" y="2044357"/>
            <a:ext cx="1944915" cy="584775"/>
          </a:xfrm>
          <a:prstGeom prst="rect">
            <a:avLst/>
          </a:prstGeom>
          <a:noFill/>
        </p:spPr>
        <p:txBody>
          <a:bodyPr wrap="square" rtlCol="0">
            <a:spAutoFit/>
          </a:bodyPr>
          <a:lstStyle/>
          <a:p>
            <a:r>
              <a:rPr lang="en-US" sz="1600" b="1" dirty="0" smtClean="0">
                <a:latin typeface="Verdana" panose="020B0604030504040204" pitchFamily="34" charset="0"/>
                <a:ea typeface="Verdana" panose="020B0604030504040204" pitchFamily="34" charset="0"/>
                <a:cs typeface="Verdana" panose="020B0604030504040204" pitchFamily="34" charset="0"/>
              </a:rPr>
              <a:t>Education (13.81 %)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820415" y="2467218"/>
            <a:ext cx="1944915" cy="830997"/>
          </a:xfrm>
          <a:prstGeom prst="rect">
            <a:avLst/>
          </a:prstGeom>
          <a:solidFill>
            <a:schemeClr val="bg1">
              <a:lumMod val="95000"/>
            </a:schemeClr>
          </a:solidFill>
        </p:spPr>
        <p:txBody>
          <a:bodyPr wrap="square" rtlCol="0">
            <a:spAutoFit/>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Arts and Humanities</a:t>
            </a:r>
          </a:p>
          <a:p>
            <a:r>
              <a:rPr lang="en-US" sz="1600" b="1" dirty="0" smtClean="0">
                <a:latin typeface="Verdana" panose="020B0604030504040204" pitchFamily="34" charset="0"/>
                <a:ea typeface="Verdana" panose="020B0604030504040204" pitchFamily="34" charset="0"/>
                <a:cs typeface="Verdana" panose="020B0604030504040204" pitchFamily="34" charset="0"/>
              </a:rPr>
              <a:t>(9.21 %)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6820415" y="4121980"/>
            <a:ext cx="1944915" cy="584775"/>
          </a:xfrm>
          <a:prstGeom prst="rect">
            <a:avLst/>
          </a:prstGeom>
          <a:solidFill>
            <a:schemeClr val="bg1">
              <a:lumMod val="95000"/>
            </a:schemeClr>
          </a:solid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Social Sciences</a:t>
            </a:r>
          </a:p>
          <a:p>
            <a:r>
              <a:rPr lang="en-US" sz="1600" b="1" dirty="0" smtClean="0">
                <a:latin typeface="Verdana" panose="020B0604030504040204" pitchFamily="34" charset="0"/>
                <a:ea typeface="Verdana" panose="020B0604030504040204" pitchFamily="34" charset="0"/>
                <a:cs typeface="Verdana" panose="020B0604030504040204" pitchFamily="34" charset="0"/>
              </a:rPr>
              <a:t>(15.13 %)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4093029" y="5383901"/>
            <a:ext cx="1944915" cy="1077218"/>
          </a:xfrm>
          <a:prstGeom prst="rect">
            <a:avLst/>
          </a:prstGeom>
          <a:solidFill>
            <a:schemeClr val="bg1">
              <a:lumMod val="95000"/>
            </a:schemeClr>
          </a:solidFill>
        </p:spPr>
        <p:txBody>
          <a:bodyPr wrap="square" rtlCol="0">
            <a:spAutoFit/>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Business, Administration and Law</a:t>
            </a:r>
          </a:p>
          <a:p>
            <a:r>
              <a:rPr lang="en-US" sz="1600" b="1" dirty="0" smtClean="0">
                <a:latin typeface="Verdana" panose="020B0604030504040204" pitchFamily="34" charset="0"/>
                <a:ea typeface="Verdana" panose="020B0604030504040204" pitchFamily="34" charset="0"/>
                <a:cs typeface="Verdana" panose="020B0604030504040204" pitchFamily="34" charset="0"/>
              </a:rPr>
              <a:t>(20.40 %)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885371" y="4768978"/>
            <a:ext cx="1944915" cy="1323439"/>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Natural Sciences, Mathematics and Statistics</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(7.89 %)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530432" y="4300869"/>
            <a:ext cx="1944915" cy="338554"/>
          </a:xfrm>
          <a:prstGeom prst="rect">
            <a:avLst/>
          </a:prstGeom>
          <a:solidFill>
            <a:schemeClr val="bg1">
              <a:lumMod val="95000"/>
            </a:schemeClr>
          </a:solidFill>
        </p:spPr>
        <p:txBody>
          <a:bodyPr wrap="square" rtlCol="0">
            <a:spAutoFit/>
          </a:bodyPr>
          <a:lstStyle/>
          <a:p>
            <a:pPr algn="r"/>
            <a:r>
              <a:rPr lang="en-US" sz="1600" b="1" dirty="0" smtClean="0">
                <a:latin typeface="Verdana" panose="020B0604030504040204" pitchFamily="34" charset="0"/>
                <a:ea typeface="Verdana" panose="020B0604030504040204" pitchFamily="34" charset="0"/>
                <a:cs typeface="Verdana" panose="020B0604030504040204" pitchFamily="34" charset="0"/>
              </a:rPr>
              <a:t>ICT (2.64 %)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225631" y="3167873"/>
            <a:ext cx="2140197" cy="1077218"/>
          </a:xfrm>
          <a:prstGeom prst="rect">
            <a:avLst/>
          </a:prstGeom>
          <a:solidFill>
            <a:schemeClr val="bg1">
              <a:lumMod val="95000"/>
            </a:schemeClr>
          </a:solidFill>
        </p:spPr>
        <p:txBody>
          <a:bodyPr wrap="square" rtlCol="0">
            <a:spAutoFit/>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Engineering, Manufacture and Construction</a:t>
            </a:r>
          </a:p>
          <a:p>
            <a:r>
              <a:rPr lang="en-US" sz="1600" b="1" dirty="0" smtClean="0">
                <a:latin typeface="Verdana" panose="020B0604030504040204" pitchFamily="34" charset="0"/>
                <a:ea typeface="Verdana" panose="020B0604030504040204" pitchFamily="34" charset="0"/>
                <a:cs typeface="Verdana" panose="020B0604030504040204" pitchFamily="34" charset="0"/>
              </a:rPr>
              <a:t>(9.87 %)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690089" y="1751361"/>
            <a:ext cx="1944915" cy="1323439"/>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Agriculture, Forestry, Fishery, and Veterinary</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(4.60 %)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4093028" y="1786386"/>
            <a:ext cx="1364343" cy="584775"/>
          </a:xfrm>
          <a:prstGeom prst="rect">
            <a:avLst/>
          </a:prstGeom>
          <a:noFill/>
        </p:spPr>
        <p:txBody>
          <a:bodyPr wrap="square" rtlCol="0">
            <a:spAutoFit/>
          </a:bodyPr>
          <a:lstStyle/>
          <a:p>
            <a:r>
              <a:rPr lang="en-US" sz="1600" b="1" dirty="0" smtClean="0">
                <a:latin typeface="Verdana" panose="020B0604030504040204" pitchFamily="34" charset="0"/>
                <a:ea typeface="Verdana" panose="020B0604030504040204" pitchFamily="34" charset="0"/>
                <a:cs typeface="Verdana" panose="020B0604030504040204" pitchFamily="34" charset="0"/>
              </a:rPr>
              <a:t>Services</a:t>
            </a:r>
          </a:p>
          <a:p>
            <a:r>
              <a:rPr lang="en-US" sz="1600" b="1" dirty="0" smtClean="0">
                <a:latin typeface="Verdana" panose="020B0604030504040204" pitchFamily="34" charset="0"/>
                <a:ea typeface="Verdana" panose="020B0604030504040204" pitchFamily="34" charset="0"/>
                <a:cs typeface="Verdana" panose="020B0604030504040204" pitchFamily="34" charset="0"/>
              </a:rPr>
              <a:t>(1.98 %)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2561110" y="1628858"/>
            <a:ext cx="1531919" cy="830997"/>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Health and Welfare</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(14.47 %)</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7060018" y="3290983"/>
            <a:ext cx="1944915" cy="830997"/>
          </a:xfrm>
          <a:prstGeom prst="rect">
            <a:avLst/>
          </a:prstGeom>
          <a:solidFill>
            <a:schemeClr val="bg1">
              <a:lumMod val="95000"/>
            </a:schemeClr>
          </a:solidFill>
        </p:spPr>
        <p:txBody>
          <a:bodyPr wrap="square" rtlCol="0">
            <a:spAutoFit/>
          </a:bodyPr>
          <a:lstStyle/>
          <a:p>
            <a:pPr lvl="0"/>
            <a:r>
              <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rPr>
              <a:t>Arts and Humanities</a:t>
            </a:r>
          </a:p>
          <a:p>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(9.21 %)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6781290" y="4700533"/>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6068022" y="5138309"/>
            <a:ext cx="2936911" cy="584775"/>
          </a:xfrm>
          <a:prstGeom prst="rect">
            <a:avLst/>
          </a:prstGeom>
          <a:noFill/>
          <a:ln>
            <a:solidFill>
              <a:srgbClr val="3333FF"/>
            </a:solidFill>
          </a:ln>
        </p:spPr>
        <p:txBody>
          <a:bodyPr wrap="square" rtlCol="0">
            <a:spAutoFit/>
          </a:bodyPr>
          <a:lstStyle/>
          <a:p>
            <a:r>
              <a:rPr lang="en-US" sz="16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5 calls in total</a:t>
            </a:r>
          </a:p>
          <a:p>
            <a:r>
              <a:rPr lang="en-US" sz="16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152 projects funded</a:t>
            </a:r>
            <a:endParaRPr lang="en-US" sz="1600" b="1" dirty="0">
              <a:solidFill>
                <a:srgbClr val="3333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0919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7</a:t>
            </a:fld>
            <a:endParaRPr lang="fr-FR" dirty="0"/>
          </a:p>
        </p:txBody>
      </p:sp>
      <p:sp>
        <p:nvSpPr>
          <p:cNvPr id="9" name="Title 1"/>
          <p:cNvSpPr>
            <a:spLocks noGrp="1"/>
          </p:cNvSpPr>
          <p:nvPr>
            <p:ph type="title"/>
          </p:nvPr>
        </p:nvSpPr>
        <p:spPr>
          <a:xfrm>
            <a:off x="225632" y="-246743"/>
            <a:ext cx="7942997" cy="1229915"/>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Subject</a:t>
            </a:r>
            <a:r>
              <a:rPr lang="en-US" sz="2400" dirty="0"/>
              <a:t> </a:t>
            </a:r>
            <a:r>
              <a:rPr lang="en-US" sz="2400" b="1" i="1" dirty="0" smtClean="0">
                <a:latin typeface="Verdana" panose="020B0604030504040204" pitchFamily="34" charset="0"/>
                <a:ea typeface="Verdana" panose="020B0604030504040204" pitchFamily="34" charset="0"/>
                <a:cs typeface="Verdana" panose="020B0604030504040204" pitchFamily="34" charset="0"/>
              </a:rPr>
              <a:t>distribution</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Interinstitutional Cooperation</a:t>
            </a:r>
            <a:b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br>
            <a:r>
              <a:rPr lang="en-US" sz="2400" b="1" i="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Projects</a:t>
            </a: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5580742" y="1762938"/>
            <a:ext cx="1944915" cy="1323439"/>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Natural Sciences, Mathematics and Statistics</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(2 projects)</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2238497" y="5028951"/>
            <a:ext cx="1944915" cy="1323439"/>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Agriculture, Forestry, Fishery, and Veterinary</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(1 project)</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522514" y="1991291"/>
            <a:ext cx="2133601" cy="830997"/>
          </a:xfrm>
          <a:prstGeom prst="rect">
            <a:avLst/>
          </a:prstGeom>
          <a:solidFill>
            <a:schemeClr val="bg1">
              <a:lumMod val="95000"/>
            </a:schemeClr>
          </a:solidFill>
        </p:spPr>
        <p:txBody>
          <a:bodyPr wrap="square" rtlCol="0">
            <a:spAutoFit/>
          </a:bodyPr>
          <a:lstStyle/>
          <a:p>
            <a:pPr lvl="0" algn="r"/>
            <a:r>
              <a:rPr lang="en-US" sz="1600" b="1" dirty="0">
                <a:latin typeface="Verdana" panose="020B0604030504040204" pitchFamily="34" charset="0"/>
                <a:ea typeface="Verdana" panose="020B0604030504040204" pitchFamily="34" charset="0"/>
                <a:cs typeface="Verdana" panose="020B0604030504040204" pitchFamily="34" charset="0"/>
              </a:rPr>
              <a:t>Health and Welfare</a:t>
            </a:r>
          </a:p>
          <a:p>
            <a:pPr algn="r"/>
            <a:r>
              <a:rPr lang="en-US" sz="1600" b="1" dirty="0" smtClean="0">
                <a:latin typeface="Verdana" panose="020B0604030504040204" pitchFamily="34" charset="0"/>
                <a:ea typeface="Verdana" panose="020B0604030504040204" pitchFamily="34" charset="0"/>
                <a:cs typeface="Verdana" panose="020B0604030504040204" pitchFamily="34" charset="0"/>
              </a:rPr>
              <a:t>(2 projects)</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6418876" y="4272802"/>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5426880" y="5690670"/>
            <a:ext cx="2936911" cy="584775"/>
          </a:xfrm>
          <a:prstGeom prst="rect">
            <a:avLst/>
          </a:prstGeom>
          <a:noFill/>
          <a:ln>
            <a:solidFill>
              <a:srgbClr val="3333FF"/>
            </a:solidFill>
          </a:ln>
        </p:spPr>
        <p:txBody>
          <a:bodyPr wrap="square" rtlCol="0">
            <a:spAutoFit/>
          </a:bodyPr>
          <a:lstStyle/>
          <a:p>
            <a:r>
              <a:rPr lang="en-US" sz="16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1 call in total;</a:t>
            </a:r>
          </a:p>
          <a:p>
            <a:r>
              <a:rPr lang="en-US" sz="16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6 projects funded</a:t>
            </a:r>
          </a:p>
        </p:txBody>
      </p:sp>
      <p:graphicFrame>
        <p:nvGraphicFramePr>
          <p:cNvPr id="21" name="Chart 20"/>
          <p:cNvGraphicFramePr>
            <a:graphicFrameLocks/>
          </p:cNvGraphicFramePr>
          <p:nvPr>
            <p:extLst>
              <p:ext uri="{D42A27DB-BD31-4B8C-83A1-F6EECF244321}">
                <p14:modId xmlns:p14="http://schemas.microsoft.com/office/powerpoint/2010/main" val="3891508961"/>
              </p:ext>
            </p:extLst>
          </p:nvPr>
        </p:nvGraphicFramePr>
        <p:xfrm>
          <a:off x="1683657" y="2229534"/>
          <a:ext cx="4853848" cy="3201161"/>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6154261" y="3270876"/>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p:cNvSpPr txBox="1"/>
          <p:nvPr/>
        </p:nvSpPr>
        <p:spPr>
          <a:xfrm>
            <a:off x="6087560" y="3609430"/>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6150038" y="3798383"/>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xtBox 27"/>
          <p:cNvSpPr txBox="1"/>
          <p:nvPr/>
        </p:nvSpPr>
        <p:spPr>
          <a:xfrm>
            <a:off x="6087559" y="4156613"/>
            <a:ext cx="1944915" cy="338554"/>
          </a:xfrm>
          <a:prstGeom prst="rect">
            <a:avLst/>
          </a:prstGeom>
          <a:solidFill>
            <a:schemeClr val="bg1">
              <a:lumMod val="95000"/>
            </a:schemeClr>
          </a:solidFill>
        </p:spPr>
        <p:txBody>
          <a:bodyPr wrap="square" rtlCol="0">
            <a:spAutoFit/>
          </a:bodyPr>
          <a:lstStyle/>
          <a:p>
            <a:pPr algn="r"/>
            <a:r>
              <a:rPr lang="en-US" sz="1600" b="1" dirty="0" smtClean="0">
                <a:solidFill>
                  <a:schemeClr val="bg2"/>
                </a:solidFill>
                <a:latin typeface="Verdana" panose="020B0604030504040204" pitchFamily="34" charset="0"/>
                <a:ea typeface="Verdana" panose="020B0604030504040204" pitchFamily="34" charset="0"/>
                <a:cs typeface="Verdana" panose="020B0604030504040204" pitchFamily="34" charset="0"/>
              </a:rPr>
              <a:t>ICT (2.64 %)</a:t>
            </a:r>
            <a:endParaRPr 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5671896" y="4272802"/>
            <a:ext cx="2140197" cy="1077218"/>
          </a:xfrm>
          <a:prstGeom prst="rect">
            <a:avLst/>
          </a:prstGeom>
          <a:solidFill>
            <a:schemeClr val="bg1">
              <a:lumMod val="95000"/>
            </a:schemeClr>
          </a:solidFill>
        </p:spPr>
        <p:txBody>
          <a:bodyPr wrap="square" rtlCol="0">
            <a:spAutoFit/>
          </a:bodyPr>
          <a:lstStyle/>
          <a:p>
            <a:pPr lvl="0"/>
            <a:r>
              <a:rPr lang="en-US" sz="1600" b="1" dirty="0">
                <a:latin typeface="Verdana" panose="020B0604030504040204" pitchFamily="34" charset="0"/>
                <a:ea typeface="Verdana" panose="020B0604030504040204" pitchFamily="34" charset="0"/>
                <a:cs typeface="Verdana" panose="020B0604030504040204" pitchFamily="34" charset="0"/>
              </a:rPr>
              <a:t>Engineering, Manufacture and Construction</a:t>
            </a:r>
          </a:p>
          <a:p>
            <a:r>
              <a:rPr lang="en-US" sz="1600" b="1" dirty="0" smtClean="0">
                <a:latin typeface="Verdana" panose="020B0604030504040204" pitchFamily="34" charset="0"/>
                <a:ea typeface="Verdana" panose="020B0604030504040204" pitchFamily="34" charset="0"/>
                <a:cs typeface="Verdana" panose="020B0604030504040204" pitchFamily="34" charset="0"/>
              </a:rPr>
              <a:t>(1 project)</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8836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8</a:t>
            </a:fld>
            <a:endParaRPr lang="fr-FR" dirty="0"/>
          </a:p>
        </p:txBody>
      </p:sp>
      <p:sp>
        <p:nvSpPr>
          <p:cNvPr id="9" name="Title 1"/>
          <p:cNvSpPr>
            <a:spLocks noGrp="1"/>
          </p:cNvSpPr>
          <p:nvPr>
            <p:ph type="title"/>
          </p:nvPr>
        </p:nvSpPr>
        <p:spPr>
          <a:xfrm>
            <a:off x="225632" y="175099"/>
            <a:ext cx="7942997" cy="797120"/>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Levels of </a:t>
            </a:r>
            <a:r>
              <a:rPr lang="en-US" sz="2400" b="1" i="1" dirty="0" smtClean="0">
                <a:latin typeface="Verdana" panose="020B0604030504040204" pitchFamily="34" charset="0"/>
                <a:ea typeface="Verdana" panose="020B0604030504040204" pitchFamily="34" charset="0"/>
                <a:cs typeface="Verdana" panose="020B0604030504040204" pitchFamily="34" charset="0"/>
              </a:rPr>
              <a:t>education</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participation</a:t>
            </a:r>
            <a:r>
              <a:rPr lang="en-US" sz="2400" dirty="0"/>
              <a:t/>
            </a:r>
            <a:br>
              <a:rPr lang="en-US" sz="2400" dirty="0"/>
            </a:b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1"/>
          <p:cNvSpPr txBox="1">
            <a:spLocks/>
          </p:cNvSpPr>
          <p:nvPr/>
        </p:nvSpPr>
        <p:spPr>
          <a:xfrm>
            <a:off x="225632" y="1843313"/>
            <a:ext cx="7942997" cy="3947887"/>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Higher Education:</a:t>
            </a:r>
          </a:p>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 </a:t>
            </a:r>
          </a:p>
          <a:p>
            <a:pPr marL="342900" indent="-342900" algn="l">
              <a:buFont typeface="Wingdings" panose="05000000000000000000" pitchFamily="2" charset="2"/>
              <a:buChar char="q"/>
            </a:pPr>
            <a:r>
              <a:rPr lang="en-US" sz="2400" b="1" i="1" dirty="0" smtClean="0">
                <a:latin typeface="Verdana" panose="020B0604030504040204" pitchFamily="34" charset="0"/>
                <a:ea typeface="Verdana" panose="020B0604030504040204" pitchFamily="34" charset="0"/>
                <a:cs typeface="Verdana" panose="020B0604030504040204" pitchFamily="34" charset="0"/>
              </a:rPr>
              <a:t>Bachelor students;</a:t>
            </a:r>
          </a:p>
          <a:p>
            <a:pPr marL="342900" indent="-342900" algn="l">
              <a:buFont typeface="Wingdings" panose="05000000000000000000" pitchFamily="2" charset="2"/>
              <a:buChar char="q"/>
            </a:pPr>
            <a:r>
              <a:rPr lang="en-US" sz="2400" b="1" i="1" dirty="0" smtClean="0">
                <a:latin typeface="Verdana" panose="020B0604030504040204" pitchFamily="34" charset="0"/>
                <a:ea typeface="Verdana" panose="020B0604030504040204" pitchFamily="34" charset="0"/>
                <a:cs typeface="Verdana" panose="020B0604030504040204" pitchFamily="34" charset="0"/>
              </a:rPr>
              <a:t>Doctoral candidates; </a:t>
            </a:r>
          </a:p>
          <a:p>
            <a:pPr marL="342900" indent="-342900" algn="l">
              <a:buFont typeface="Wingdings" panose="05000000000000000000" pitchFamily="2" charset="2"/>
              <a:buChar char="q"/>
            </a:pPr>
            <a:r>
              <a:rPr lang="en-US" sz="2400" b="1" i="1" dirty="0" smtClean="0">
                <a:latin typeface="Verdana" panose="020B0604030504040204" pitchFamily="34" charset="0"/>
                <a:ea typeface="Verdana" panose="020B0604030504040204" pitchFamily="34" charset="0"/>
                <a:cs typeface="Verdana" panose="020B0604030504040204" pitchFamily="34" charset="0"/>
              </a:rPr>
              <a:t>Academic and administrative staff</a:t>
            </a:r>
          </a:p>
          <a:p>
            <a:pPr algn="l"/>
            <a:endParaRPr lang="en-US" sz="2400" b="1" i="1" dirty="0" smtClean="0">
              <a:latin typeface="Verdana" panose="020B0604030504040204" pitchFamily="34" charset="0"/>
              <a:ea typeface="Verdana" panose="020B0604030504040204" pitchFamily="34" charset="0"/>
              <a:cs typeface="Verdana" panose="020B0604030504040204" pitchFamily="34" charset="0"/>
            </a:endParaRPr>
          </a:p>
          <a:p>
            <a:pPr algn="l"/>
            <a:endParaRPr lang="en-US" sz="2400" b="1" i="1" dirty="0">
              <a:latin typeface="Verdana" panose="020B0604030504040204" pitchFamily="34" charset="0"/>
              <a:ea typeface="Verdana" panose="020B0604030504040204" pitchFamily="34" charset="0"/>
              <a:cs typeface="Verdana" panose="020B0604030504040204" pitchFamily="34" charset="0"/>
            </a:endParaRPr>
          </a:p>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Research: </a:t>
            </a:r>
          </a:p>
          <a:p>
            <a:pPr algn="l"/>
            <a:endParaRPr lang="en-US" sz="2400" b="1" i="1" dirty="0" smtClean="0">
              <a:latin typeface="Verdana" panose="020B0604030504040204" pitchFamily="34" charset="0"/>
              <a:ea typeface="Verdana" panose="020B0604030504040204" pitchFamily="34" charset="0"/>
              <a:cs typeface="Verdana" panose="020B0604030504040204" pitchFamily="34" charset="0"/>
            </a:endParaRPr>
          </a:p>
          <a:p>
            <a:pPr marL="342900" indent="-342900" algn="l">
              <a:buFont typeface="Wingdings" panose="05000000000000000000" pitchFamily="2" charset="2"/>
              <a:buChar char="q"/>
            </a:pPr>
            <a:r>
              <a:rPr lang="en-US" sz="2400" b="1" i="1" dirty="0">
                <a:latin typeface="Verdana" panose="020B0604030504040204" pitchFamily="34" charset="0"/>
                <a:ea typeface="Verdana" panose="020B0604030504040204" pitchFamily="34" charset="0"/>
                <a:cs typeface="Verdana" panose="020B0604030504040204" pitchFamily="34" charset="0"/>
              </a:rPr>
              <a:t>Research</a:t>
            </a:r>
            <a:r>
              <a:rPr lang="en-US" sz="2400" b="1" i="1" dirty="0" smtClean="0">
                <a:latin typeface="Verdana" panose="020B0604030504040204" pitchFamily="34" charset="0"/>
                <a:ea typeface="Verdana" panose="020B0604030504040204" pitchFamily="34" charset="0"/>
                <a:cs typeface="Verdana" panose="020B0604030504040204" pitchFamily="34" charset="0"/>
              </a:rPr>
              <a:t> and administrative </a:t>
            </a:r>
            <a:r>
              <a:rPr lang="en-US" sz="2400" b="1" i="1" dirty="0">
                <a:latin typeface="Verdana" panose="020B0604030504040204" pitchFamily="34" charset="0"/>
                <a:ea typeface="Verdana" panose="020B0604030504040204" pitchFamily="34" charset="0"/>
                <a:cs typeface="Verdana" panose="020B0604030504040204" pitchFamily="34" charset="0"/>
              </a:rPr>
              <a:t>s</a:t>
            </a:r>
            <a:r>
              <a:rPr lang="en-US" sz="2400" b="1" i="1" dirty="0" smtClean="0">
                <a:latin typeface="Verdana" panose="020B0604030504040204" pitchFamily="34" charset="0"/>
                <a:ea typeface="Verdana" panose="020B0604030504040204" pitchFamily="34" charset="0"/>
                <a:cs typeface="Verdana" panose="020B0604030504040204" pitchFamily="34" charset="0"/>
              </a:rPr>
              <a:t>taff</a:t>
            </a:r>
            <a:r>
              <a:rPr lang="en-US" sz="2400" dirty="0" smtClean="0"/>
              <a:t/>
            </a:r>
            <a:br>
              <a:rPr lang="en-US" sz="2400" dirty="0" smtClean="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4573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V="1">
            <a:off x="6741995" y="-2"/>
            <a:ext cx="1050878" cy="830997"/>
          </a:xfrm>
          <a:prstGeom prst="rect">
            <a:avLst/>
          </a:prstGeom>
          <a:solidFill>
            <a:schemeClr val="bg1"/>
          </a:solidFill>
        </p:spPr>
        <p:txBody>
          <a:bodyPr wrap="square" rtlCol="0">
            <a:spAutoFit/>
          </a:bodyPr>
          <a:lstStyle/>
          <a:p>
            <a:endParaRPr lang="bg-BG" sz="1600" dirty="0" smtClean="0"/>
          </a:p>
          <a:p>
            <a:endParaRPr lang="bg-BG" sz="1600" dirty="0" smtClean="0"/>
          </a:p>
          <a:p>
            <a:endParaRPr lang="bg-BG" sz="1600" dirty="0" smtClean="0"/>
          </a:p>
        </p:txBody>
      </p:sp>
      <p:pic>
        <p:nvPicPr>
          <p:cNvPr id="6" name="Picture 5" descr="logo_MON.gif"/>
          <p:cNvPicPr>
            <a:picLocks noChangeAspect="1"/>
          </p:cNvPicPr>
          <p:nvPr/>
        </p:nvPicPr>
        <p:blipFill>
          <a:blip r:embed="rId2"/>
          <a:srcRect/>
          <a:stretch>
            <a:fillRect/>
          </a:stretch>
        </p:blipFill>
        <p:spPr bwMode="auto">
          <a:xfrm>
            <a:off x="7060018" y="175099"/>
            <a:ext cx="1212111" cy="808073"/>
          </a:xfrm>
          <a:prstGeom prst="rect">
            <a:avLst/>
          </a:prstGeom>
          <a:noFill/>
          <a:ln w="9525">
            <a:noFill/>
            <a:miter lim="800000"/>
            <a:headEnd/>
            <a:tailEnd/>
          </a:ln>
        </p:spPr>
      </p:pic>
      <p:sp>
        <p:nvSpPr>
          <p:cNvPr id="8" name="Slide Number Placeholder 9"/>
          <p:cNvSpPr>
            <a:spLocks noGrp="1"/>
          </p:cNvSpPr>
          <p:nvPr>
            <p:ph type="sldNum" sz="quarter" idx="12"/>
          </p:nvPr>
        </p:nvSpPr>
        <p:spPr>
          <a:xfrm>
            <a:off x="6553200" y="6356350"/>
            <a:ext cx="2133600" cy="365125"/>
          </a:xfrm>
        </p:spPr>
        <p:txBody>
          <a:bodyPr/>
          <a:lstStyle/>
          <a:p>
            <a:pPr>
              <a:defRPr/>
            </a:pPr>
            <a:fld id="{C36C45C2-5B32-4DCF-A758-BB53B393D4EB}" type="slidenum">
              <a:rPr lang="fr-FR" smtClean="0"/>
              <a:pPr>
                <a:defRPr/>
              </a:pPr>
              <a:t>9</a:t>
            </a:fld>
            <a:endParaRPr lang="fr-FR" dirty="0"/>
          </a:p>
        </p:txBody>
      </p:sp>
      <p:sp>
        <p:nvSpPr>
          <p:cNvPr id="7" name="TextBox 6"/>
          <p:cNvSpPr txBox="1"/>
          <p:nvPr/>
        </p:nvSpPr>
        <p:spPr>
          <a:xfrm>
            <a:off x="124032" y="2570698"/>
            <a:ext cx="8816768" cy="3785652"/>
          </a:xfrm>
          <a:prstGeom prst="rect">
            <a:avLst/>
          </a:prstGeom>
          <a:solidFill>
            <a:schemeClr val="bg1">
              <a:lumMod val="95000"/>
            </a:schemeClr>
          </a:solidFill>
        </p:spPr>
        <p:txBody>
          <a:bodyPr wrap="square" rtlCol="0">
            <a:spAutoFit/>
          </a:bodyPr>
          <a:lstStyle/>
          <a:p>
            <a:pPr algn="just"/>
            <a:r>
              <a:rPr lang="en-US" sz="20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Measure: </a:t>
            </a:r>
            <a:r>
              <a:rPr lang="en-US" sz="2000" b="1" dirty="0" smtClean="0">
                <a:latin typeface="Verdana" panose="020B0604030504040204" pitchFamily="34" charset="0"/>
                <a:ea typeface="Verdana" panose="020B0604030504040204" pitchFamily="34" charset="0"/>
                <a:cs typeface="Verdana" panose="020B0604030504040204" pitchFamily="34" charset="0"/>
              </a:rPr>
              <a:t>Inter-institutional Cooperation Projects </a:t>
            </a:r>
          </a:p>
          <a:p>
            <a:pPr algn="just"/>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lvl="0" algn="just"/>
            <a:r>
              <a:rPr lang="en-US" sz="20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Project budget: </a:t>
            </a:r>
            <a:r>
              <a:rPr lang="en-US" sz="2000" b="1" dirty="0" smtClean="0">
                <a:latin typeface="Verdana" panose="020B0604030504040204" pitchFamily="34" charset="0"/>
                <a:ea typeface="Verdana" panose="020B0604030504040204" pitchFamily="34" charset="0"/>
                <a:cs typeface="Verdana" panose="020B0604030504040204" pitchFamily="34" charset="0"/>
              </a:rPr>
              <a:t>125 890.96 €</a:t>
            </a:r>
          </a:p>
          <a:p>
            <a:pPr lvl="0" algn="just"/>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lvl="0" algn="just"/>
            <a:r>
              <a:rPr lang="en-US" sz="2000" b="1" dirty="0" smtClean="0">
                <a:solidFill>
                  <a:srgbClr val="3333FF"/>
                </a:solidFill>
                <a:latin typeface="Verdana" panose="020B0604030504040204" pitchFamily="34" charset="0"/>
                <a:ea typeface="Verdana" panose="020B0604030504040204" pitchFamily="34" charset="0"/>
                <a:cs typeface="Verdana" panose="020B0604030504040204" pitchFamily="34" charset="0"/>
              </a:rPr>
              <a:t>Beneficiary: </a:t>
            </a:r>
            <a:r>
              <a:rPr lang="en-US" sz="2000" b="1" dirty="0" smtClean="0">
                <a:solidFill>
                  <a:srgbClr val="003300"/>
                </a:solidFill>
                <a:latin typeface="Verdana" panose="020B0604030504040204" pitchFamily="34" charset="0"/>
                <a:ea typeface="Verdana" panose="020B0604030504040204" pitchFamily="34" charset="0"/>
                <a:cs typeface="Verdana" panose="020B0604030504040204" pitchFamily="34" charset="0"/>
              </a:rPr>
              <a:t>Institute of System Engineering and Robotics, Bulgarian Academy of Sciences</a:t>
            </a:r>
          </a:p>
          <a:p>
            <a:pPr lvl="0" algn="just"/>
            <a:endParaRPr lang="en-US" sz="2000" b="1" dirty="0" smtClean="0">
              <a:solidFill>
                <a:srgbClr val="003300"/>
              </a:solidFill>
              <a:latin typeface="Verdana" panose="020B0604030504040204" pitchFamily="34" charset="0"/>
              <a:ea typeface="Verdana" panose="020B0604030504040204" pitchFamily="34" charset="0"/>
              <a:cs typeface="Verdana" panose="020B0604030504040204" pitchFamily="34" charset="0"/>
            </a:endParaRPr>
          </a:p>
          <a:p>
            <a:pPr lvl="0" algn="just"/>
            <a:r>
              <a:rPr lang="en-US" sz="2000" b="1" u="sng" dirty="0" smtClean="0">
                <a:solidFill>
                  <a:srgbClr val="3333FF"/>
                </a:solidFill>
                <a:latin typeface="Verdana" panose="020B0604030504040204" pitchFamily="34" charset="0"/>
                <a:ea typeface="Verdana" panose="020B0604030504040204" pitchFamily="34" charset="0"/>
                <a:cs typeface="Verdana" panose="020B0604030504040204" pitchFamily="34" charset="0"/>
              </a:rPr>
              <a:t>Partners:</a:t>
            </a:r>
          </a:p>
          <a:p>
            <a:pPr marL="285750" lvl="0" indent="-285750" algn="just">
              <a:buFont typeface="Wingdings" panose="05000000000000000000" pitchFamily="2" charset="2"/>
              <a:buChar char="q"/>
            </a:pPr>
            <a:r>
              <a:rPr lang="en-US" sz="2000" b="1" dirty="0" smtClean="0">
                <a:solidFill>
                  <a:srgbClr val="6600CC"/>
                </a:solidFill>
                <a:latin typeface="Verdana" panose="020B0604030504040204" pitchFamily="34" charset="0"/>
                <a:ea typeface="Verdana" panose="020B0604030504040204" pitchFamily="34" charset="0"/>
                <a:cs typeface="Verdana" panose="020B0604030504040204" pitchFamily="34" charset="0"/>
              </a:rPr>
              <a:t>University of Stavanger, Norway</a:t>
            </a:r>
          </a:p>
          <a:p>
            <a:pPr marL="285750" lvl="0" indent="-285750" algn="just">
              <a:buFont typeface="Wingdings" panose="05000000000000000000" pitchFamily="2" charset="2"/>
              <a:buChar char="q"/>
            </a:pP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The South-West University – Blagoevgrad, Bulgaria</a:t>
            </a:r>
          </a:p>
          <a:p>
            <a:pPr marL="285750" lvl="0" indent="-285750" algn="just">
              <a:buFont typeface="Wingdings" panose="05000000000000000000" pitchFamily="2" charset="2"/>
              <a:buChar char="q"/>
            </a:pP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Day care center for children in </a:t>
            </a:r>
            <a:r>
              <a:rPr lang="en-US" sz="2000" b="1" dirty="0" err="1" smtClean="0">
                <a:solidFill>
                  <a:srgbClr val="006600"/>
                </a:solidFill>
                <a:latin typeface="Verdana" panose="020B0604030504040204" pitchFamily="34" charset="0"/>
                <a:ea typeface="Verdana" panose="020B0604030504040204" pitchFamily="34" charset="0"/>
                <a:cs typeface="Verdana" panose="020B0604030504040204" pitchFamily="34" charset="0"/>
              </a:rPr>
              <a:t>Bansko</a:t>
            </a: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Bulgaria</a:t>
            </a:r>
          </a:p>
          <a:p>
            <a:pPr marL="285750" lvl="0" indent="-285750" algn="just">
              <a:buFont typeface="Wingdings" panose="05000000000000000000" pitchFamily="2" charset="2"/>
              <a:buChar char="q"/>
            </a:pP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Day care center for children in </a:t>
            </a:r>
            <a:r>
              <a:rPr lang="en-US" sz="2000" b="1" dirty="0" err="1" smtClean="0">
                <a:solidFill>
                  <a:srgbClr val="006600"/>
                </a:solidFill>
                <a:latin typeface="Verdana" panose="020B0604030504040204" pitchFamily="34" charset="0"/>
                <a:ea typeface="Verdana" panose="020B0604030504040204" pitchFamily="34" charset="0"/>
                <a:cs typeface="Verdana" panose="020B0604030504040204" pitchFamily="34" charset="0"/>
              </a:rPr>
              <a:t>Gotse</a:t>
            </a: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006600"/>
                </a:solidFill>
                <a:latin typeface="Verdana" panose="020B0604030504040204" pitchFamily="34" charset="0"/>
                <a:ea typeface="Verdana" panose="020B0604030504040204" pitchFamily="34" charset="0"/>
                <a:cs typeface="Verdana" panose="020B0604030504040204" pitchFamily="34" charset="0"/>
              </a:rPr>
              <a:t>D</a:t>
            </a:r>
            <a:r>
              <a:rPr lang="en-US" sz="2000" b="1" dirty="0" err="1" smtClean="0">
                <a:solidFill>
                  <a:srgbClr val="006600"/>
                </a:solidFill>
                <a:latin typeface="Verdana" panose="020B0604030504040204" pitchFamily="34" charset="0"/>
                <a:ea typeface="Verdana" panose="020B0604030504040204" pitchFamily="34" charset="0"/>
                <a:cs typeface="Verdana" panose="020B0604030504040204" pitchFamily="34" charset="0"/>
              </a:rPr>
              <a:t>elchev</a:t>
            </a:r>
            <a:r>
              <a:rPr lang="en-US" sz="20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Bulgaria</a:t>
            </a:r>
          </a:p>
        </p:txBody>
      </p:sp>
      <p:sp>
        <p:nvSpPr>
          <p:cNvPr id="10" name="Title 1"/>
          <p:cNvSpPr>
            <a:spLocks noGrp="1"/>
          </p:cNvSpPr>
          <p:nvPr>
            <p:ph type="title"/>
          </p:nvPr>
        </p:nvSpPr>
        <p:spPr>
          <a:xfrm>
            <a:off x="124032" y="175099"/>
            <a:ext cx="8148097" cy="2149088"/>
          </a:xfrm>
        </p:spPr>
        <p:txBody>
          <a:bodyPr/>
          <a:lstStyle/>
          <a:p>
            <a:pPr algn="l"/>
            <a:r>
              <a:rPr lang="en-US" sz="2400" b="1" i="1" dirty="0" smtClean="0">
                <a:latin typeface="Verdana" panose="020B0604030504040204" pitchFamily="34" charset="0"/>
                <a:ea typeface="Verdana" panose="020B0604030504040204" pitchFamily="34" charset="0"/>
                <a:cs typeface="Verdana" panose="020B0604030504040204" pitchFamily="34" charset="0"/>
              </a:rPr>
              <a:t>BG09 – </a:t>
            </a:r>
            <a:r>
              <a:rPr lang="en-US" sz="2400" b="1" i="1" dirty="0">
                <a:latin typeface="Verdana" panose="020B0604030504040204" pitchFamily="34" charset="0"/>
                <a:ea typeface="Verdana" panose="020B0604030504040204" pitchFamily="34" charset="0"/>
                <a:cs typeface="Verdana" panose="020B0604030504040204" pitchFamily="34" charset="0"/>
              </a:rPr>
              <a:t>Show </a:t>
            </a:r>
            <a:r>
              <a:rPr lang="en-US" sz="2400" b="1" i="1" dirty="0" smtClean="0">
                <a:latin typeface="Verdana" panose="020B0604030504040204" pitchFamily="34" charset="0"/>
                <a:ea typeface="Verdana" panose="020B0604030504040204" pitchFamily="34" charset="0"/>
                <a:cs typeface="Verdana" panose="020B0604030504040204" pitchFamily="34" charset="0"/>
              </a:rPr>
              <a:t>case</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400" b="1" i="1" dirty="0" smtClean="0">
                <a:latin typeface="Verdana" panose="020B0604030504040204" pitchFamily="34" charset="0"/>
                <a:ea typeface="Verdana" panose="020B0604030504040204" pitchFamily="34" charset="0"/>
                <a:cs typeface="Verdana" panose="020B0604030504040204" pitchFamily="34" charset="0"/>
              </a:rPr>
              <a:t/>
            </a:r>
            <a:br>
              <a:rPr lang="en-US" sz="2400" b="1" i="1" dirty="0" smtClean="0">
                <a:latin typeface="Verdana" panose="020B0604030504040204" pitchFamily="34" charset="0"/>
                <a:ea typeface="Verdana" panose="020B0604030504040204" pitchFamily="34" charset="0"/>
                <a:cs typeface="Verdana" panose="020B0604030504040204" pitchFamily="34" charset="0"/>
              </a:rPr>
            </a:br>
            <a:r>
              <a:rPr lang="en-US" sz="2000" b="1" i="1" dirty="0">
                <a:solidFill>
                  <a:srgbClr val="3333FF"/>
                </a:solidFill>
                <a:latin typeface="Verdana" panose="020B0604030504040204" pitchFamily="34" charset="0"/>
                <a:ea typeface="Verdana" panose="020B0604030504040204" pitchFamily="34" charset="0"/>
                <a:cs typeface="Verdana" panose="020B0604030504040204" pitchFamily="34" charset="0"/>
              </a:rPr>
              <a:t>Project</a:t>
            </a:r>
            <a:r>
              <a:rPr lang="en-US" sz="2000" b="1"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en-US" sz="2000" b="1" i="1" dirty="0">
                <a:latin typeface="Verdana" panose="020B0604030504040204" pitchFamily="34" charset="0"/>
                <a:ea typeface="Verdana" panose="020B0604030504040204" pitchFamily="34" charset="0"/>
                <a:cs typeface="Verdana" panose="020B0604030504040204" pitchFamily="34" charset="0"/>
              </a:rPr>
              <a:t>BG09-0001 </a:t>
            </a:r>
            <a:r>
              <a:rPr lang="en-US" sz="2000" b="1" i="1" dirty="0" smtClean="0">
                <a:latin typeface="Verdana" panose="020B0604030504040204" pitchFamily="34" charset="0"/>
                <a:ea typeface="Verdana" panose="020B0604030504040204" pitchFamily="34" charset="0"/>
                <a:cs typeface="Verdana" panose="020B0604030504040204" pitchFamily="34" charset="0"/>
              </a:rPr>
              <a:t/>
            </a:r>
            <a:br>
              <a:rPr lang="en-US" sz="2000" b="1" i="1" dirty="0" smtClean="0">
                <a:latin typeface="Verdana" panose="020B0604030504040204" pitchFamily="34" charset="0"/>
                <a:ea typeface="Verdana" panose="020B0604030504040204" pitchFamily="34" charset="0"/>
                <a:cs typeface="Verdana" panose="020B0604030504040204" pitchFamily="34" charset="0"/>
              </a:rPr>
            </a:br>
            <a:r>
              <a:rPr lang="en-US" sz="2000" b="1" i="1" dirty="0" smtClean="0">
                <a:latin typeface="Verdana" panose="020B0604030504040204" pitchFamily="34" charset="0"/>
                <a:ea typeface="Verdana" panose="020B0604030504040204" pitchFamily="34" charset="0"/>
                <a:cs typeface="Verdana" panose="020B0604030504040204" pitchFamily="34" charset="0"/>
              </a:rPr>
              <a:t>“</a:t>
            </a:r>
            <a:r>
              <a:rPr lang="en-US" sz="2000" b="1" i="1" dirty="0">
                <a:latin typeface="Verdana" panose="020B0604030504040204" pitchFamily="34" charset="0"/>
                <a:ea typeface="Verdana" panose="020B0604030504040204" pitchFamily="34" charset="0"/>
                <a:cs typeface="Verdana" panose="020B0604030504040204" pitchFamily="34" charset="0"/>
              </a:rPr>
              <a:t>Methodologies and technologies for enhancing the motor and social skills of children with development problems”</a:t>
            </a:r>
            <a: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t/>
            </a:r>
            <a:br>
              <a:rPr lang="en-US" sz="2400" b="1" dirty="0">
                <a:solidFill>
                  <a:srgbClr val="003300"/>
                </a:solidFill>
                <a:latin typeface="Verdana" panose="020B0604030504040204" pitchFamily="34" charset="0"/>
                <a:ea typeface="Verdana" panose="020B0604030504040204" pitchFamily="34" charset="0"/>
                <a:cs typeface="Verdana" panose="020B0604030504040204" pitchFamily="34" charset="0"/>
              </a:rPr>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endParaRPr lang="en-US" sz="2400" b="1" dirty="0">
              <a:solidFill>
                <a:srgbClr val="00218C"/>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9073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1354</TotalTime>
  <Words>717</Words>
  <Application>Microsoft Office PowerPoint</Application>
  <PresentationFormat>On-screen Show (4:3)</PresentationFormat>
  <Paragraphs>182</Paragraphs>
  <Slides>13</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Verdana</vt:lpstr>
      <vt:lpstr>Wingdings</vt:lpstr>
      <vt:lpstr>Thème Office</vt:lpstr>
      <vt:lpstr>Conception personnalisée</vt:lpstr>
      <vt:lpstr>PowerPoint Presentation</vt:lpstr>
      <vt:lpstr>BG09 - Donor institutions: Norway </vt:lpstr>
      <vt:lpstr>BG09 - Donor institutions: Iceland </vt:lpstr>
      <vt:lpstr>BG09 - Donor institutions: Liechtenstein </vt:lpstr>
      <vt:lpstr>BG09 – BS institutions </vt:lpstr>
      <vt:lpstr>BG09 – Subject distribution Mobility Projects in Higher Education  </vt:lpstr>
      <vt:lpstr>BG09 – Subject distribution Interinstitutional Cooperation Projects  </vt:lpstr>
      <vt:lpstr>BG09 – Levels of education participation   </vt:lpstr>
      <vt:lpstr>BG09 – Show case  Project: BG09-0001  “Methodologies and technologies for enhancing the motor and social skills of children with development problems”     </vt:lpstr>
      <vt:lpstr>BG09 – Show case  Project: BG09-0001      </vt:lpstr>
      <vt:lpstr>BG09 – Show case (cont.) Project: BG09-0001 “Methodologies and technologies for enhancing the motor and social skills of children with development problems”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disparities _x0003_Strengthening relations</dc:title>
  <dc:creator>Utilisateur de Microsoft Office</dc:creator>
  <cp:lastModifiedBy>User</cp:lastModifiedBy>
  <cp:revision>160</cp:revision>
  <cp:lastPrinted>2011-12-02T12:38:51Z</cp:lastPrinted>
  <dcterms:created xsi:type="dcterms:W3CDTF">2011-11-09T09:46:35Z</dcterms:created>
  <dcterms:modified xsi:type="dcterms:W3CDTF">2016-06-07T07:28:26Z</dcterms:modified>
</cp:coreProperties>
</file>